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4"/>
  </p:sldMasterIdLst>
  <p:notesMasterIdLst>
    <p:notesMasterId r:id="rId12"/>
  </p:notesMasterIdLst>
  <p:sldIdLst>
    <p:sldId id="305" r:id="rId5"/>
    <p:sldId id="1676" r:id="rId6"/>
    <p:sldId id="1671" r:id="rId7"/>
    <p:sldId id="1673" r:id="rId8"/>
    <p:sldId id="1675" r:id="rId9"/>
    <p:sldId id="1672" r:id="rId10"/>
    <p:sldId id="1674" r:id="rId11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4F40CEA-3573-4DE8-BC36-F14F477393C2}">
          <p14:sldIdLst>
            <p14:sldId id="305"/>
            <p14:sldId id="1676"/>
            <p14:sldId id="1671"/>
            <p14:sldId id="1673"/>
            <p14:sldId id="1675"/>
            <p14:sldId id="1672"/>
            <p14:sldId id="167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KN" initials="Z" lastIdx="1" clrIdx="0">
    <p:extLst>
      <p:ext uri="{19B8F6BF-5375-455C-9EA6-DF929625EA0E}">
        <p15:presenceInfo xmlns="" xmlns:p15="http://schemas.microsoft.com/office/powerpoint/2012/main" userId="ZK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4A7E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047" autoAdjust="0"/>
  </p:normalViewPr>
  <p:slideViewPr>
    <p:cSldViewPr>
      <p:cViewPr varScale="1">
        <p:scale>
          <a:sx n="106" d="100"/>
          <a:sy n="106" d="100"/>
        </p:scale>
        <p:origin x="-17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297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5D6D9A-CA2A-4B21-8CC0-896864E068BD}" type="datetimeFigureOut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72DDE0-AB65-403E-8E67-5B976E39A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6781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2DDE0-AB65-403E-8E67-5B976E39AB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9199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8DD6E-B66E-4B56-BA7C-E0D4400483F0}" type="datetime1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-1"/>
            <a:ext cx="123825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ja-JP" altLang="en-US"/>
          </a:p>
        </p:txBody>
      </p:sp>
      <p:cxnSp>
        <p:nvCxnSpPr>
          <p:cNvPr id="10" name="直線コネクタ 9"/>
          <p:cNvCxnSpPr/>
          <p:nvPr userDrawn="1"/>
        </p:nvCxnSpPr>
        <p:spPr bwMode="gray">
          <a:xfrm flipV="1">
            <a:off x="0" y="3813948"/>
            <a:ext cx="9144000" cy="1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1F189-B082-49E3-A93E-012BBDCA5210}" type="datetime1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CBFD2-1EC7-4117-8771-5B145227597E}" type="datetime1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65114"/>
            <a:ext cx="8229600" cy="1143000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8737F-6F57-4491-9139-3D4566FC2366}" type="datetime1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8" name="Group 47"/>
          <p:cNvGrpSpPr>
            <a:grpSpLocks/>
          </p:cNvGrpSpPr>
          <p:nvPr userDrawn="1"/>
        </p:nvGrpSpPr>
        <p:grpSpPr bwMode="auto">
          <a:xfrm flipH="1">
            <a:off x="128588" y="601663"/>
            <a:ext cx="8475662" cy="71437"/>
            <a:chOff x="930" y="346"/>
            <a:chExt cx="4626" cy="45"/>
          </a:xfrm>
        </p:grpSpPr>
        <p:sp>
          <p:nvSpPr>
            <p:cNvPr id="9" name="Rectangle 48"/>
            <p:cNvSpPr>
              <a:spLocks noChangeArrowheads="1"/>
            </p:cNvSpPr>
            <p:nvPr userDrawn="1"/>
          </p:nvSpPr>
          <p:spPr bwMode="auto">
            <a:xfrm flipV="1">
              <a:off x="930" y="346"/>
              <a:ext cx="1950" cy="4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333399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l">
                <a:defRPr/>
              </a:pPr>
              <a:endParaRPr lang="ja-JP" altLang="en-US"/>
            </a:p>
          </p:txBody>
        </p:sp>
        <p:sp>
          <p:nvSpPr>
            <p:cNvPr id="10" name="Rectangle 49"/>
            <p:cNvSpPr>
              <a:spLocks noChangeArrowheads="1"/>
            </p:cNvSpPr>
            <p:nvPr userDrawn="1"/>
          </p:nvSpPr>
          <p:spPr bwMode="auto">
            <a:xfrm flipV="1">
              <a:off x="2880" y="346"/>
              <a:ext cx="2676" cy="45"/>
            </a:xfrm>
            <a:prstGeom prst="rect">
              <a:avLst/>
            </a:prstGeom>
            <a:solidFill>
              <a:srgbClr val="333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l">
                <a:defRPr/>
              </a:pPr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6541-5E99-45D5-BB30-68C5FD4B9DAD}" type="datetime1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054F0-C944-4ABF-87EA-5349B3353DFE}" type="datetime1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70891-9A3D-432B-A134-7DFE777CFBFA}" type="datetime1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3C9DD-E279-4F8F-AD51-AB8DF4BB3F4E}" type="datetime1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95ECE-980F-49BC-A007-0A5534A1FB6A}" type="datetime1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74F9-3D50-4469-B01D-E5D151BE609D}" type="datetime1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46E86-CA5F-4FA7-BE56-3C53E87784BC}" type="datetime1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83568" y="64533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FA67F-AC12-4C4C-AEF2-4873B01568B2}" type="datetime1">
              <a:rPr kumimoji="1" lang="ja-JP" altLang="en-US" smtClean="0"/>
              <a:t>2019/8/26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350568" y="645333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779568" y="64533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67544" y="2204864"/>
            <a:ext cx="835292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999CC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64" tIns="46032" rIns="92064" bIns="46032" anchor="ctr"/>
          <a:lstStyle/>
          <a:p>
            <a:pPr algn="ctr" defTabSz="912813" hangingPunct="0"/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广东环境保护工程职业学院</a:t>
            </a:r>
            <a:endParaRPr lang="en-US" altLang="zh-CN" sz="40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 UI" pitchFamily="34" charset="-128"/>
            </a:endParaRPr>
          </a:p>
          <a:p>
            <a:pPr algn="ctr" defTabSz="912813" hangingPunct="0"/>
            <a:r>
              <a:rPr lang="zh-CN" altLang="zh-CN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智慧教学设备使用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说明</a:t>
            </a:r>
            <a:endParaRPr lang="ja-JP" altLang="en-US" sz="40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 UI" pitchFamily="34" charset="-128"/>
            </a:endParaRPr>
          </a:p>
        </p:txBody>
      </p:sp>
      <p:sp>
        <p:nvSpPr>
          <p:cNvPr id="9" name="テキスト ボックス 2"/>
          <p:cNvSpPr txBox="1">
            <a:spLocks noChangeArrowheads="1"/>
          </p:cNvSpPr>
          <p:nvPr/>
        </p:nvSpPr>
        <p:spPr bwMode="auto">
          <a:xfrm>
            <a:off x="0" y="4933617"/>
            <a:ext cx="914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r>
              <a:rPr lang="en-US" altLang="ja-JP" sz="200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201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9</a:t>
            </a:r>
            <a:r>
              <a:rPr lang="ja-JP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8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26</a:t>
            </a:r>
            <a:r>
              <a:rPr lang="ja-JP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日</a:t>
            </a:r>
            <a:endParaRPr lang="en-US" altLang="ja-JP" sz="2000" dirty="0">
              <a:latin typeface="微软雅黑" panose="020B0503020204020204" pitchFamily="34" charset="-122"/>
              <a:ea typeface="微软雅黑" panose="020B0503020204020204" pitchFamily="34" charset="-122"/>
              <a:cs typeface="Meiryo UI" pitchFamily="34" charset="-128"/>
            </a:endParaRPr>
          </a:p>
          <a:p>
            <a:pPr algn="ctr">
              <a:defRPr/>
            </a:pPr>
            <a:endParaRPr lang="ja-JP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Meiryo UI" pitchFamily="34" charset="-128"/>
            </a:endParaRPr>
          </a:p>
          <a:p>
            <a:pPr algn="ctr">
              <a:defRPr/>
            </a:pPr>
            <a:endParaRPr lang="ja-JP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Meiryo UI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383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5698976" cy="52333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讲台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96752"/>
            <a:ext cx="3394472" cy="4525963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96752"/>
            <a:ext cx="3528392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89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>
            <a:extLst>
              <a:ext uri="{FF2B5EF4-FFF2-40B4-BE49-F238E27FC236}">
                <a16:creationId xmlns="" xmlns:a16="http://schemas.microsoft.com/office/drawing/2014/main" id="{B52F131F-3BFC-4B9B-B89E-9EDC15BB8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418" y="83603"/>
            <a:ext cx="49685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 hangingPunct="0"/>
            <a:r>
              <a:rPr lang="en-US" altLang="zh-CN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1</a:t>
            </a:r>
            <a:r>
              <a:rPr lang="ja-JP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．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使用流程</a:t>
            </a:r>
            <a:r>
              <a:rPr lang="en-US" altLang="zh-CN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-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上课</a:t>
            </a:r>
            <a:endParaRPr lang="ja-JP" altLang="en-US" sz="2800" b="0" dirty="0">
              <a:latin typeface="微软雅黑" panose="020B0503020204020204" pitchFamily="34" charset="-122"/>
              <a:ea typeface="微软雅黑" panose="020B0503020204020204" pitchFamily="34" charset="-122"/>
              <a:cs typeface="Meiryo UI" pitchFamily="34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02543" y="959837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第一步：确认教室电箱“总开关”和</a:t>
            </a:r>
            <a:endParaRPr lang="en-US" altLang="zh-CN" sz="1400" dirty="0"/>
          </a:p>
          <a:p>
            <a:r>
              <a:rPr lang="zh-CN" altLang="en-US" sz="1400" dirty="0"/>
              <a:t>“中控系统开关”已合上闸。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0167" y="3707878"/>
            <a:ext cx="40959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400"/>
            </a:lvl1pPr>
          </a:lstStyle>
          <a:p>
            <a:r>
              <a:rPr lang="zh-CN" altLang="en-US" dirty="0"/>
              <a:t>第二步：</a:t>
            </a:r>
            <a:r>
              <a:rPr lang="zh-CN" altLang="zh-CN" dirty="0"/>
              <a:t>把已授权的校园</a:t>
            </a:r>
            <a:r>
              <a:rPr lang="en-US" altLang="zh-CN" dirty="0"/>
              <a:t>IC</a:t>
            </a:r>
            <a:r>
              <a:rPr lang="zh-CN" altLang="zh-CN" dirty="0"/>
              <a:t>卡放在讲台读卡器上，</a:t>
            </a:r>
            <a:endParaRPr lang="en-US" altLang="zh-CN" dirty="0"/>
          </a:p>
          <a:p>
            <a:r>
              <a:rPr lang="zh-CN" altLang="zh-CN" dirty="0"/>
              <a:t>电脑、投影仪、投影幕等教学设备自动开机</a:t>
            </a:r>
            <a:r>
              <a:rPr lang="zh-CN" altLang="en-US" dirty="0"/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16160" y="3698448"/>
            <a:ext cx="413767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400"/>
            </a:lvl1pPr>
          </a:lstStyle>
          <a:p>
            <a:r>
              <a:rPr lang="zh-CN" altLang="en-US" dirty="0"/>
              <a:t>第三步：</a:t>
            </a:r>
            <a:r>
              <a:rPr lang="zh-CN" altLang="zh-CN" dirty="0"/>
              <a:t>点击讲台触摸屏上的“电子锁”图标，</a:t>
            </a:r>
            <a:endParaRPr lang="en-US" altLang="zh-CN" dirty="0"/>
          </a:p>
          <a:p>
            <a:r>
              <a:rPr lang="zh-CN" altLang="zh-CN" dirty="0"/>
              <a:t>展台</a:t>
            </a:r>
            <a:r>
              <a:rPr lang="zh-CN" altLang="en-US" dirty="0"/>
              <a:t>右边</a:t>
            </a:r>
            <a:r>
              <a:rPr lang="zh-CN" altLang="zh-CN" dirty="0"/>
              <a:t>柜自动开锁，在</a:t>
            </a:r>
            <a:r>
              <a:rPr lang="en-US" altLang="zh-CN" dirty="0"/>
              <a:t>10</a:t>
            </a:r>
            <a:r>
              <a:rPr lang="zh-CN" altLang="zh-CN" dirty="0"/>
              <a:t>秒内手动拉出展台柜，</a:t>
            </a:r>
            <a:endParaRPr lang="en-US" altLang="zh-CN" dirty="0"/>
          </a:p>
          <a:p>
            <a:r>
              <a:rPr lang="zh-CN" altLang="zh-CN" dirty="0"/>
              <a:t>取出麦克风等教学用具</a:t>
            </a:r>
            <a:r>
              <a:rPr lang="zh-CN" altLang="en-US" dirty="0"/>
              <a:t>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572000" y="1601701"/>
            <a:ext cx="3486898" cy="1888426"/>
            <a:chOff x="276778" y="1538967"/>
            <a:chExt cx="3486898" cy="18884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778" y="1538967"/>
              <a:ext cx="3486898" cy="1888426"/>
            </a:xfrm>
            <a:prstGeom prst="rect">
              <a:avLst/>
            </a:prstGeom>
            <a:ln>
              <a:solidFill>
                <a:schemeClr val="tx1"/>
              </a:solidFill>
              <a:prstDash val="sysDash"/>
            </a:ln>
          </p:spPr>
        </p:pic>
        <p:sp>
          <p:nvSpPr>
            <p:cNvPr id="6" name="矩形 5"/>
            <p:cNvSpPr/>
            <p:nvPr/>
          </p:nvSpPr>
          <p:spPr>
            <a:xfrm>
              <a:off x="971600" y="2052738"/>
              <a:ext cx="504056" cy="495948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267744" y="2052738"/>
              <a:ext cx="288032" cy="495948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525565" y="2092570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0000"/>
                  </a:solidFill>
                </a:rPr>
                <a:t>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6685" y="4501198"/>
            <a:ext cx="3688644" cy="1891221"/>
            <a:chOff x="4585367" y="1516291"/>
            <a:chExt cx="3688644" cy="189122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85367" y="1516291"/>
              <a:ext cx="3688644" cy="1891221"/>
            </a:xfrm>
            <a:prstGeom prst="rect">
              <a:avLst/>
            </a:prstGeom>
            <a:ln>
              <a:solidFill>
                <a:schemeClr val="tx1"/>
              </a:solidFill>
              <a:prstDash val="sysDash"/>
            </a:ln>
          </p:spPr>
        </p:pic>
        <p:sp>
          <p:nvSpPr>
            <p:cNvPr id="12" name="矩形 11"/>
            <p:cNvSpPr/>
            <p:nvPr/>
          </p:nvSpPr>
          <p:spPr>
            <a:xfrm>
              <a:off x="6732240" y="1797126"/>
              <a:ext cx="720080" cy="1199826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884531" y="29969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0000"/>
                  </a:solidFill>
                </a:rPr>
                <a:t>②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95695" y="4509120"/>
            <a:ext cx="3067987" cy="2160240"/>
            <a:chOff x="323528" y="4293096"/>
            <a:chExt cx="3067987" cy="2160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3528" y="4293096"/>
              <a:ext cx="3067987" cy="2160240"/>
            </a:xfrm>
            <a:prstGeom prst="rect">
              <a:avLst/>
            </a:prstGeom>
            <a:ln>
              <a:solidFill>
                <a:schemeClr val="tx1"/>
              </a:solidFill>
              <a:prstDash val="sysDash"/>
            </a:ln>
          </p:spPr>
        </p:pic>
        <p:sp>
          <p:nvSpPr>
            <p:cNvPr id="14" name="矩形 13"/>
            <p:cNvSpPr/>
            <p:nvPr/>
          </p:nvSpPr>
          <p:spPr>
            <a:xfrm>
              <a:off x="2435625" y="4725144"/>
              <a:ext cx="416138" cy="290386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436265" y="4324454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0000"/>
                  </a:solidFill>
                </a:rPr>
                <a:t>③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20167" y="1971032"/>
            <a:ext cx="4168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用校园</a:t>
            </a:r>
            <a:r>
              <a:rPr lang="en-US" altLang="zh-CN" sz="2400" b="1" dirty="0">
                <a:solidFill>
                  <a:srgbClr val="FF0000"/>
                </a:solidFill>
              </a:rPr>
              <a:t>IC</a:t>
            </a:r>
            <a:r>
              <a:rPr lang="zh-CN" altLang="en-US" sz="2400" b="1" dirty="0">
                <a:solidFill>
                  <a:srgbClr val="FF0000"/>
                </a:solidFill>
              </a:rPr>
              <a:t>卡自动启动教学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设备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41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>
            <a:extLst>
              <a:ext uri="{FF2B5EF4-FFF2-40B4-BE49-F238E27FC236}">
                <a16:creationId xmlns="" xmlns:a16="http://schemas.microsoft.com/office/drawing/2014/main" id="{B52F131F-3BFC-4B9B-B89E-9EDC15BB8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418" y="83603"/>
            <a:ext cx="49685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 hangingPunct="0"/>
            <a:r>
              <a:rPr lang="en-US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2</a:t>
            </a:r>
            <a:r>
              <a:rPr lang="ja-JP" altLang="en-US" sz="2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．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使用流程</a:t>
            </a:r>
            <a:r>
              <a:rPr lang="en-US" altLang="zh-CN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-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微信扫码</a:t>
            </a:r>
            <a:endParaRPr lang="ja-JP" altLang="en-US" sz="2800" b="0" dirty="0">
              <a:latin typeface="微软雅黑" panose="020B0503020204020204" pitchFamily="34" charset="-122"/>
              <a:ea typeface="微软雅黑" panose="020B0503020204020204" pitchFamily="34" charset="-122"/>
              <a:cs typeface="Meiryo UI" pitchFamily="34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2814" y="1465039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第二步：输入用户名和密码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3845" y="1465039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400"/>
            </a:lvl1pPr>
          </a:lstStyle>
          <a:p>
            <a:r>
              <a:rPr lang="zh-CN" altLang="en-US" dirty="0"/>
              <a:t>第一步：使用微信扫一扫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132856"/>
            <a:ext cx="2071864" cy="3685156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775" y="2132856"/>
            <a:ext cx="2105181" cy="3744416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56604"/>
            <a:ext cx="2011152" cy="2681536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11560" y="2924944"/>
            <a:ext cx="1224136" cy="12241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302477" y="1465039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第三步：上课等操作</a:t>
            </a:r>
          </a:p>
        </p:txBody>
      </p:sp>
      <p:sp>
        <p:nvSpPr>
          <p:cNvPr id="23" name="矩形 22"/>
          <p:cNvSpPr/>
          <p:nvPr/>
        </p:nvSpPr>
        <p:spPr>
          <a:xfrm>
            <a:off x="2732068" y="3327362"/>
            <a:ext cx="1911940" cy="749710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16058" y="4088430"/>
            <a:ext cx="1911940" cy="128478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15879" y="414908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①</a:t>
            </a:r>
          </a:p>
        </p:txBody>
      </p:sp>
      <p:sp>
        <p:nvSpPr>
          <p:cNvPr id="26" name="矩形 25"/>
          <p:cNvSpPr/>
          <p:nvPr/>
        </p:nvSpPr>
        <p:spPr>
          <a:xfrm>
            <a:off x="3494616" y="421916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②</a:t>
            </a:r>
          </a:p>
        </p:txBody>
      </p:sp>
      <p:sp>
        <p:nvSpPr>
          <p:cNvPr id="27" name="矩形 26"/>
          <p:cNvSpPr/>
          <p:nvPr/>
        </p:nvSpPr>
        <p:spPr>
          <a:xfrm>
            <a:off x="6264279" y="537321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③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1520" y="908720"/>
            <a:ext cx="6264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忘记带校园</a:t>
            </a:r>
            <a:r>
              <a:rPr lang="en-US" altLang="zh-CN" sz="2000" b="1" dirty="0">
                <a:solidFill>
                  <a:srgbClr val="FF0000"/>
                </a:solidFill>
              </a:rPr>
              <a:t>IC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卡？还可以用手机扫码启动</a:t>
            </a:r>
            <a:r>
              <a:rPr lang="zh-CN" altLang="en-US" sz="2000" b="1" dirty="0">
                <a:solidFill>
                  <a:srgbClr val="FF0000"/>
                </a:solidFill>
              </a:rPr>
              <a:t>教学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设备！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1755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>
            <a:extLst>
              <a:ext uri="{FF2B5EF4-FFF2-40B4-BE49-F238E27FC236}">
                <a16:creationId xmlns="" xmlns:a16="http://schemas.microsoft.com/office/drawing/2014/main" id="{B52F131F-3BFC-4B9B-B89E-9EDC15BB8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418" y="83603"/>
            <a:ext cx="49685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 hangingPunct="0"/>
            <a:r>
              <a:rPr lang="en-US" altLang="zh-CN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3</a:t>
            </a:r>
            <a:r>
              <a:rPr lang="ja-JP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．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使用流程</a:t>
            </a:r>
            <a:r>
              <a:rPr lang="en-US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-</a:t>
            </a:r>
            <a:r>
              <a:rPr lang="zh-CN" altLang="en-US" sz="2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远程授权</a:t>
            </a:r>
            <a:endParaRPr lang="ja-JP" altLang="en-US" sz="2800" b="0" dirty="0">
              <a:latin typeface="微软雅黑" panose="020B0503020204020204" pitchFamily="34" charset="-122"/>
              <a:ea typeface="微软雅黑" panose="020B0503020204020204" pitchFamily="34" charset="-122"/>
              <a:cs typeface="Meiryo UI" pitchFamily="34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1052736"/>
            <a:ext cx="6264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校园</a:t>
            </a:r>
            <a:r>
              <a:rPr lang="en-US" altLang="zh-CN" sz="2000" b="1" dirty="0">
                <a:solidFill>
                  <a:srgbClr val="FF0000"/>
                </a:solidFill>
              </a:rPr>
              <a:t>IC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卡、手机全部忘记带了，还可以申请远程授权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616" y="2835923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联系信息中心钟岸青老师可远程授权使用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</a:rPr>
              <a:t>电话：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18029372872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57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732916"/>
            <a:ext cx="2935560" cy="3520814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</p:pic>
      <p:sp>
        <p:nvSpPr>
          <p:cNvPr id="7" name="矩形 1">
            <a:extLst>
              <a:ext uri="{FF2B5EF4-FFF2-40B4-BE49-F238E27FC236}">
                <a16:creationId xmlns="" xmlns:a16="http://schemas.microsoft.com/office/drawing/2014/main" id="{B52F131F-3BFC-4B9B-B89E-9EDC15BB8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418" y="83603"/>
            <a:ext cx="49685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 hangingPunct="0"/>
            <a:r>
              <a:rPr lang="en-US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4</a:t>
            </a:r>
            <a:r>
              <a:rPr lang="ja-JP" altLang="en-US" sz="2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．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使用流程</a:t>
            </a:r>
            <a:r>
              <a:rPr lang="en-US" altLang="zh-CN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-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下课</a:t>
            </a:r>
            <a:endParaRPr lang="ja-JP" altLang="en-US" sz="2800" b="0" dirty="0">
              <a:latin typeface="微软雅黑" panose="020B0503020204020204" pitchFamily="34" charset="-122"/>
              <a:ea typeface="微软雅黑" panose="020B0503020204020204" pitchFamily="34" charset="-122"/>
              <a:cs typeface="Meiryo UI" pitchFamily="34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6016" y="1028635"/>
            <a:ext cx="4099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第二步：</a:t>
            </a:r>
            <a:r>
              <a:rPr lang="zh-CN" altLang="zh-CN" sz="1400" dirty="0"/>
              <a:t>取回</a:t>
            </a:r>
            <a:r>
              <a:rPr lang="en-US" altLang="zh-CN" sz="1400" dirty="0"/>
              <a:t>IC</a:t>
            </a:r>
            <a:r>
              <a:rPr lang="zh-CN" altLang="zh-CN" sz="1400" dirty="0"/>
              <a:t>卡。在</a:t>
            </a:r>
            <a:r>
              <a:rPr lang="en-US" altLang="zh-CN" sz="1400" dirty="0"/>
              <a:t>30</a:t>
            </a:r>
            <a:r>
              <a:rPr lang="zh-CN" altLang="zh-CN" sz="1400" dirty="0"/>
              <a:t>秒后系统启动下课程序，</a:t>
            </a:r>
            <a:endParaRPr lang="en-US" altLang="zh-CN" sz="1400" dirty="0"/>
          </a:p>
          <a:p>
            <a:r>
              <a:rPr lang="zh-CN" altLang="zh-CN" sz="1400" dirty="0"/>
              <a:t>电脑、投影仪、投影幕等设备自动关机</a:t>
            </a:r>
            <a:r>
              <a:rPr lang="zh-CN" altLang="en-US" sz="1400" dirty="0"/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95536" y="1064930"/>
            <a:ext cx="35958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400"/>
            </a:lvl1pPr>
          </a:lstStyle>
          <a:p>
            <a:r>
              <a:rPr lang="zh-CN" altLang="en-US" dirty="0"/>
              <a:t>第一步：</a:t>
            </a:r>
            <a:r>
              <a:rPr lang="zh-CN" altLang="zh-CN" dirty="0"/>
              <a:t>把麦克风等教学用具放进展台柜，</a:t>
            </a:r>
            <a:endParaRPr lang="en-US" altLang="zh-CN" dirty="0"/>
          </a:p>
          <a:p>
            <a:r>
              <a:rPr lang="zh-CN" altLang="zh-CN" dirty="0"/>
              <a:t>推进锁住展台柜</a:t>
            </a:r>
            <a:r>
              <a:rPr lang="zh-CN" altLang="en-US" dirty="0"/>
              <a:t>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1772816"/>
            <a:ext cx="3688644" cy="1897738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</p:pic>
      <p:sp>
        <p:nvSpPr>
          <p:cNvPr id="18" name="矩形 17"/>
          <p:cNvSpPr/>
          <p:nvPr/>
        </p:nvSpPr>
        <p:spPr>
          <a:xfrm>
            <a:off x="6732240" y="1844824"/>
            <a:ext cx="936104" cy="1296144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44792" y="3308282"/>
            <a:ext cx="2914296" cy="194544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91680" y="521383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①</a:t>
            </a:r>
          </a:p>
        </p:txBody>
      </p:sp>
      <p:sp>
        <p:nvSpPr>
          <p:cNvPr id="22" name="矩形 21"/>
          <p:cNvSpPr/>
          <p:nvPr/>
        </p:nvSpPr>
        <p:spPr>
          <a:xfrm>
            <a:off x="6945152" y="3123991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②</a:t>
            </a:r>
          </a:p>
        </p:txBody>
      </p:sp>
    </p:spTree>
    <p:extLst>
      <p:ext uri="{BB962C8B-B14F-4D97-AF65-F5344CB8AC3E}">
        <p14:creationId xmlns:p14="http://schemas.microsoft.com/office/powerpoint/2010/main" val="4277442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>
            <a:extLst>
              <a:ext uri="{FF2B5EF4-FFF2-40B4-BE49-F238E27FC236}">
                <a16:creationId xmlns="" xmlns:a16="http://schemas.microsoft.com/office/drawing/2014/main" id="{B52F131F-3BFC-4B9B-B89E-9EDC15BB8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418" y="83603"/>
            <a:ext cx="49685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 hangingPunct="0"/>
            <a:r>
              <a:rPr lang="en-US" altLang="zh-CN" sz="2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5</a:t>
            </a:r>
            <a:r>
              <a:rPr lang="ja-JP" altLang="en-US" sz="2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．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 UI" pitchFamily="34" charset="-128"/>
              </a:rPr>
              <a:t>注意事项</a:t>
            </a:r>
            <a:endParaRPr lang="ja-JP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eiryo UI" pitchFamily="3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520" y="1340768"/>
            <a:ext cx="9204764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zh-CN" dirty="0"/>
              <a:t>教学过程中</a:t>
            </a:r>
            <a:r>
              <a:rPr lang="en-US" altLang="zh-CN" dirty="0"/>
              <a:t>IC</a:t>
            </a:r>
            <a:r>
              <a:rPr lang="zh-CN" altLang="zh-CN" dirty="0"/>
              <a:t>卡不能从读卡器上拿开，否则将导致系统自动启动下课程序。</a:t>
            </a:r>
            <a:endParaRPr lang="en-US" altLang="zh-CN" dirty="0"/>
          </a:p>
          <a:p>
            <a:pPr lvl="0"/>
            <a:r>
              <a:rPr lang="en-US" altLang="zh-CN" b="1" dirty="0">
                <a:solidFill>
                  <a:srgbClr val="FF0000"/>
                </a:solidFill>
              </a:rPr>
              <a:t>      IC</a:t>
            </a:r>
            <a:r>
              <a:rPr lang="zh-CN" altLang="zh-CN" b="1" dirty="0">
                <a:solidFill>
                  <a:srgbClr val="FF0000"/>
                </a:solidFill>
              </a:rPr>
              <a:t>卡如有掉卡情况，应在</a:t>
            </a:r>
            <a:r>
              <a:rPr lang="en-US" altLang="zh-CN" b="1" dirty="0">
                <a:solidFill>
                  <a:srgbClr val="FF0000"/>
                </a:solidFill>
              </a:rPr>
              <a:t>30</a:t>
            </a:r>
            <a:r>
              <a:rPr lang="zh-CN" altLang="zh-CN" b="1" dirty="0">
                <a:solidFill>
                  <a:srgbClr val="FF0000"/>
                </a:solidFill>
              </a:rPr>
              <a:t>秒内把</a:t>
            </a:r>
            <a:r>
              <a:rPr lang="en-US" altLang="zh-CN" b="1" dirty="0">
                <a:solidFill>
                  <a:srgbClr val="FF0000"/>
                </a:solidFill>
              </a:rPr>
              <a:t>IC</a:t>
            </a:r>
            <a:r>
              <a:rPr lang="zh-CN" altLang="zh-CN" b="1" dirty="0">
                <a:solidFill>
                  <a:srgbClr val="FF0000"/>
                </a:solidFill>
              </a:rPr>
              <a:t>卡重新放回读卡器上</a:t>
            </a:r>
            <a:r>
              <a:rPr lang="zh-CN" altLang="zh-CN" dirty="0"/>
              <a:t>。</a:t>
            </a:r>
            <a:endParaRPr lang="en-US" altLang="zh-CN" dirty="0"/>
          </a:p>
          <a:p>
            <a:pPr lvl="0"/>
            <a:endParaRPr lang="zh-CN" altLang="zh-CN" dirty="0"/>
          </a:p>
          <a:p>
            <a:pPr lvl="0"/>
            <a:r>
              <a:rPr lang="en-US" altLang="zh-CN" dirty="0"/>
              <a:t>2</a:t>
            </a:r>
            <a:r>
              <a:rPr lang="zh-CN" altLang="en-US" dirty="0"/>
              <a:t>）下课后，设备将会启动保护程序，</a:t>
            </a:r>
            <a:r>
              <a:rPr lang="zh-CN" altLang="en-US" b="1" dirty="0">
                <a:solidFill>
                  <a:srgbClr val="FF0000"/>
                </a:solidFill>
              </a:rPr>
              <a:t>下一个任课老师需要间隔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en-US" b="1" dirty="0">
                <a:solidFill>
                  <a:srgbClr val="FF0000"/>
                </a:solidFill>
              </a:rPr>
              <a:t>分钟后才能</a:t>
            </a:r>
            <a:r>
              <a:rPr lang="zh-CN" altLang="zh-CN" b="1" dirty="0">
                <a:solidFill>
                  <a:srgbClr val="FF0000"/>
                </a:solidFill>
              </a:rPr>
              <a:t>把</a:t>
            </a:r>
            <a:r>
              <a:rPr lang="en-US" altLang="zh-CN" b="1" dirty="0">
                <a:solidFill>
                  <a:srgbClr val="FF0000"/>
                </a:solidFill>
              </a:rPr>
              <a:t>IC</a:t>
            </a:r>
          </a:p>
          <a:p>
            <a:pPr lvl="0"/>
            <a:r>
              <a:rPr lang="en-US" altLang="zh-CN" b="1" dirty="0">
                <a:solidFill>
                  <a:srgbClr val="FF0000"/>
                </a:solidFill>
              </a:rPr>
              <a:t>      </a:t>
            </a:r>
            <a:r>
              <a:rPr lang="zh-CN" altLang="zh-CN" b="1" dirty="0">
                <a:solidFill>
                  <a:srgbClr val="FF0000"/>
                </a:solidFill>
              </a:rPr>
              <a:t>卡放在讲台读卡器上</a:t>
            </a:r>
            <a:r>
              <a:rPr lang="zh-CN" altLang="en-US" dirty="0"/>
              <a:t>，设备自动开机。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zh-CN" altLang="zh-CN" dirty="0"/>
              <a:t>需要外接电脑投屏的，可在讲台上的触摸屏中选择</a:t>
            </a:r>
            <a:r>
              <a:rPr lang="zh-CN" altLang="en-US" dirty="0"/>
              <a:t>切换</a:t>
            </a:r>
            <a:r>
              <a:rPr lang="zh-CN" altLang="zh-CN" dirty="0"/>
              <a:t>对应</a:t>
            </a:r>
            <a:r>
              <a:rPr lang="zh-CN" altLang="en-US" dirty="0"/>
              <a:t>的</a:t>
            </a:r>
            <a:r>
              <a:rPr lang="zh-CN" altLang="zh-CN" dirty="0"/>
              <a:t>信号</a:t>
            </a:r>
            <a:r>
              <a:rPr lang="zh-CN" altLang="en-US" dirty="0"/>
              <a:t>源</a:t>
            </a:r>
            <a:r>
              <a:rPr lang="zh-CN" altLang="zh-CN" dirty="0"/>
              <a:t>输入</a:t>
            </a:r>
            <a:r>
              <a:rPr lang="zh-CN" altLang="en-US" dirty="0"/>
              <a:t>（转接线</a:t>
            </a:r>
            <a:endParaRPr lang="en-US" altLang="zh-CN" dirty="0"/>
          </a:p>
          <a:p>
            <a:pPr lvl="0"/>
            <a:r>
              <a:rPr lang="zh-CN" altLang="en-US" dirty="0"/>
              <a:t>      可上课前在教学楼</a:t>
            </a:r>
            <a:r>
              <a:rPr lang="en-US" altLang="zh-CN" dirty="0"/>
              <a:t>225</a:t>
            </a:r>
            <a:r>
              <a:rPr lang="zh-CN" altLang="en-US" dirty="0"/>
              <a:t>办公室领取，用完及时归还）</a:t>
            </a:r>
            <a:r>
              <a:rPr lang="zh-CN" altLang="zh-CN" dirty="0"/>
              <a:t>。</a:t>
            </a:r>
            <a:endParaRPr lang="en-US" altLang="zh-CN" dirty="0"/>
          </a:p>
          <a:p>
            <a:pPr lvl="0"/>
            <a:endParaRPr lang="zh-CN" altLang="zh-CN" dirty="0"/>
          </a:p>
          <a:p>
            <a:pPr lvl="0"/>
            <a:r>
              <a:rPr lang="en-US" altLang="zh-CN" dirty="0"/>
              <a:t>4</a:t>
            </a:r>
            <a:r>
              <a:rPr lang="zh-CN" altLang="en-US" dirty="0"/>
              <a:t>）除正常上课外，需要使用多媒体</a:t>
            </a:r>
            <a:r>
              <a:rPr lang="zh-CN" altLang="zh-CN" dirty="0"/>
              <a:t>设备</a:t>
            </a:r>
            <a:r>
              <a:rPr lang="zh-CN" altLang="en-US" dirty="0"/>
              <a:t>的，</a:t>
            </a:r>
            <a:r>
              <a:rPr lang="zh-CN" altLang="zh-CN" b="1" dirty="0">
                <a:solidFill>
                  <a:srgbClr val="FF0000"/>
                </a:solidFill>
              </a:rPr>
              <a:t>须提前获得</a:t>
            </a:r>
            <a:r>
              <a:rPr lang="zh-CN" altLang="en-US" b="1" dirty="0">
                <a:solidFill>
                  <a:srgbClr val="FF0000"/>
                </a:solidFill>
              </a:rPr>
              <a:t>信息中心</a:t>
            </a:r>
            <a:r>
              <a:rPr lang="zh-CN" altLang="zh-CN" b="1" dirty="0">
                <a:solidFill>
                  <a:srgbClr val="FF0000"/>
                </a:solidFill>
              </a:rPr>
              <a:t>的授权</a:t>
            </a:r>
            <a:r>
              <a:rPr lang="zh-CN" altLang="en-US" b="1" dirty="0">
                <a:solidFill>
                  <a:srgbClr val="FF0000"/>
                </a:solidFill>
              </a:rPr>
              <a:t>才</a:t>
            </a:r>
            <a:r>
              <a:rPr lang="zh-CN" altLang="zh-CN" b="1" dirty="0">
                <a:solidFill>
                  <a:srgbClr val="FF0000"/>
                </a:solidFill>
              </a:rPr>
              <a:t>可使用</a:t>
            </a:r>
            <a:r>
              <a:rPr lang="zh-CN" altLang="zh-CN" dirty="0"/>
              <a:t>。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5</a:t>
            </a:r>
            <a:r>
              <a:rPr lang="zh-CN" altLang="en-US" dirty="0"/>
              <a:t>）新进教师及外聘教师尚未有授权教工卡的请系部派代表到</a:t>
            </a:r>
            <a:r>
              <a:rPr lang="zh-CN" altLang="en-US" b="1" dirty="0">
                <a:solidFill>
                  <a:srgbClr val="FF0000"/>
                </a:solidFill>
              </a:rPr>
              <a:t>教学楼</a:t>
            </a:r>
            <a:r>
              <a:rPr lang="en-US" altLang="zh-CN" b="1" dirty="0">
                <a:solidFill>
                  <a:srgbClr val="FF0000"/>
                </a:solidFill>
              </a:rPr>
              <a:t>225</a:t>
            </a:r>
            <a:r>
              <a:rPr lang="zh-CN" altLang="en-US" b="1" dirty="0">
                <a:solidFill>
                  <a:srgbClr val="FF0000"/>
                </a:solidFill>
              </a:rPr>
              <a:t>办公室</a:t>
            </a:r>
            <a:r>
              <a:rPr lang="zh-CN" altLang="en-US" dirty="0"/>
              <a:t>领取白卡。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6</a:t>
            </a:r>
            <a:r>
              <a:rPr lang="zh-CN" altLang="en-US" dirty="0"/>
              <a:t>）上课过程当中如有发现设备故障，请及时拨打讲台上的报修电话。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955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C88D94A0510162499FDB8250CC1EB83B" ma:contentTypeVersion="2" ma:contentTypeDescription="新建文档。" ma:contentTypeScope="" ma:versionID="f1199efd276a839beb587624c25392b9">
  <xsd:schema xmlns:xsd="http://www.w3.org/2001/XMLSchema" xmlns:xs="http://www.w3.org/2001/XMLSchema" xmlns:p="http://schemas.microsoft.com/office/2006/metadata/properties" xmlns:ns2="c0b6fd74-b19a-4d0a-b162-699b3098e192" targetNamespace="http://schemas.microsoft.com/office/2006/metadata/properties" ma:root="true" ma:fieldsID="8a8f4ce6d06dcffae30012f077cde32b" ns2:_="">
    <xsd:import namespace="c0b6fd74-b19a-4d0a-b162-699b3098e19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b6fd74-b19a-4d0a-b162-699b3098e19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享对象: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享对象详细信息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E77BB93-5EC2-481C-8399-AEADEAB77970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c0b6fd74-b19a-4d0a-b162-699b3098e192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C73781D-2CF5-4D12-BEF0-E3539CD2D39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AEC83EF-4529-4932-9FD0-4D006F53FF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b6fd74-b19a-4d0a-b162-699b3098e19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6123</TotalTime>
  <Words>674</Words>
  <Application>Microsoft Office PowerPoint</Application>
  <PresentationFormat>全屏显示(4:3)</PresentationFormat>
  <Paragraphs>51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テーマ</vt:lpstr>
      <vt:lpstr>PowerPoint 演示文稿</vt:lpstr>
      <vt:lpstr>讲台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杉本敦紀</dc:creator>
  <cp:lastModifiedBy>钟</cp:lastModifiedBy>
  <cp:revision>351</cp:revision>
  <cp:lastPrinted>2017-06-21T09:09:00Z</cp:lastPrinted>
  <dcterms:created xsi:type="dcterms:W3CDTF">2016-12-13T01:39:40Z</dcterms:created>
  <dcterms:modified xsi:type="dcterms:W3CDTF">2019-08-26T05:28:09Z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0x010100C88D94A0510162499FDB8250CC1EB83B</vt:lpwstr>
  </property>
</Properties>
</file>