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5" r:id="rId3"/>
    <p:sldId id="278" r:id="rId5"/>
    <p:sldId id="273" r:id="rId6"/>
    <p:sldId id="279" r:id="rId7"/>
    <p:sldId id="277" r:id="rId8"/>
  </p:sldIdLst>
  <p:sldSz cx="12192000" cy="6858000"/>
  <p:notesSz cx="6858000" cy="9144000"/>
  <p:custDataLst>
    <p:tags r:id="rId12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E3932"/>
    <a:srgbClr val="CE2E2E"/>
    <a:srgbClr val="F2F2F2"/>
    <a:srgbClr val="D9D9D9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3" autoAdjust="0"/>
    <p:restoredTop sz="94660"/>
  </p:normalViewPr>
  <p:slideViewPr>
    <p:cSldViewPr snapToGrid="0">
      <p:cViewPr varScale="1">
        <p:scale>
          <a:sx n="71" d="100"/>
          <a:sy n="71" d="100"/>
        </p:scale>
        <p:origin x="-69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BAD0C-83D1-44D6-903C-130042A6F72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810ECC-E19A-426E-9CEF-950BA67AA67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10ECC-E19A-426E-9CEF-950BA67AA6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10ECC-E19A-426E-9CEF-950BA67AA6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10ECC-E19A-426E-9CEF-950BA67AA6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10ECC-E19A-426E-9CEF-950BA67AA6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zh-CN" altLang="en-US" sz="300" dirty="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en-US" altLang="zh-CN" sz="6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  <a:endParaRPr lang="en-US" altLang="zh-CN" sz="600" dirty="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slow">
    <p:randomBar dir="vert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025" y="266319"/>
            <a:ext cx="10141047" cy="659168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717760" y="953172"/>
            <a:ext cx="1491175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latin typeface="华文隶书" panose="02010800040101010101" pitchFamily="2" charset="-122"/>
                <a:ea typeface="华文隶书" panose="02010800040101010101" pitchFamily="2" charset="-122"/>
              </a:rPr>
              <a:t>诗经</a:t>
            </a:r>
            <a:r>
              <a:rPr lang="en-US" altLang="zh-CN" sz="6000" dirty="0">
                <a:latin typeface="华文隶书" panose="02010800040101010101" pitchFamily="2" charset="-122"/>
                <a:ea typeface="华文隶书" panose="02010800040101010101" pitchFamily="2" charset="-122"/>
              </a:rPr>
              <a:t>·</a:t>
            </a:r>
            <a:r>
              <a:rPr lang="zh-CN" altLang="en-US" sz="6000" dirty="0">
                <a:latin typeface="华文隶书" panose="02010800040101010101" pitchFamily="2" charset="-122"/>
                <a:ea typeface="华文隶书" panose="02010800040101010101" pitchFamily="2" charset="-122"/>
              </a:rPr>
              <a:t>木瓜</a:t>
            </a:r>
            <a:endParaRPr lang="zh-CN" altLang="en-US" sz="60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75365" y="3195623"/>
            <a:ext cx="60491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dirty="0">
                <a:latin typeface="华文隶书" panose="02010800040101010101" pitchFamily="2" charset="-122"/>
                <a:ea typeface="华文隶书" panose="02010800040101010101" pitchFamily="2" charset="-122"/>
              </a:rPr>
              <a:t>通识教育中心</a:t>
            </a:r>
            <a:endParaRPr lang="zh-CN" sz="24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3875" y="-2875526"/>
            <a:ext cx="4791466" cy="6638557"/>
          </a:xfrm>
          <a:prstGeom prst="rect">
            <a:avLst/>
          </a:prstGeom>
        </p:spPr>
      </p:pic>
      <p:pic>
        <p:nvPicPr>
          <p:cNvPr id="8" name="图片 7" descr="屏幕剪辑"/>
          <p:cNvPicPr>
            <a:picLocks noChangeAspect="1"/>
          </p:cNvPicPr>
          <p:nvPr/>
        </p:nvPicPr>
        <p:blipFill rotWithShape="1"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185"/>
          <a:stretch>
            <a:fillRect/>
          </a:stretch>
        </p:blipFill>
        <p:spPr>
          <a:xfrm>
            <a:off x="41600" y="56516"/>
            <a:ext cx="4516149" cy="513007"/>
          </a:xfrm>
          <a:prstGeom prst="rect">
            <a:avLst/>
          </a:prstGeom>
          <a:ln w="19050">
            <a:solidFill>
              <a:schemeClr val="bg2">
                <a:lumMod val="50000"/>
              </a:schemeClr>
            </a:solidFill>
          </a:ln>
        </p:spPr>
      </p:pic>
    </p:spTree>
  </p:cSld>
  <p:clrMapOvr>
    <a:masterClrMapping/>
  </p:clrMapOvr>
  <p:transition spd="slow">
    <p:randomBa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42"/>
          <a:stretch>
            <a:fillRect/>
          </a:stretch>
        </p:blipFill>
        <p:spPr>
          <a:xfrm>
            <a:off x="-12" y="3389191"/>
            <a:ext cx="12192012" cy="693761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83565" y="614204"/>
            <a:ext cx="10503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rgbClr val="CE393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简介</a:t>
            </a:r>
            <a:endParaRPr lang="zh-CN" altLang="en-US" sz="7200" dirty="0">
              <a:solidFill>
                <a:srgbClr val="CE3932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62125" y="272415"/>
            <a:ext cx="10273030" cy="636968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457200"/>
            <a:r>
              <a:rPr lang="en-US" altLang="zh-CN" sz="2400" dirty="0">
                <a:solidFill>
                  <a:prstClr val="black"/>
                </a:solidFill>
              </a:rPr>
              <a:t>《</a:t>
            </a:r>
            <a:r>
              <a:rPr lang="zh-CN" altLang="en-US" sz="2400" dirty="0">
                <a:solidFill>
                  <a:prstClr val="black"/>
                </a:solidFill>
              </a:rPr>
              <a:t>诗经</a:t>
            </a:r>
            <a:r>
              <a:rPr lang="en-US" altLang="zh-CN" sz="2400" dirty="0">
                <a:solidFill>
                  <a:prstClr val="black"/>
                </a:solidFill>
              </a:rPr>
              <a:t>》</a:t>
            </a:r>
            <a:r>
              <a:rPr lang="zh-CN" altLang="en-US" sz="2400" dirty="0">
                <a:solidFill>
                  <a:prstClr val="black"/>
                </a:solidFill>
              </a:rPr>
              <a:t>是“五经”之一，距今已有</a:t>
            </a:r>
            <a:r>
              <a:rPr lang="en-US" altLang="zh-CN" sz="2400" dirty="0">
                <a:solidFill>
                  <a:prstClr val="black"/>
                </a:solidFill>
              </a:rPr>
              <a:t>2500</a:t>
            </a:r>
            <a:r>
              <a:rPr lang="zh-CN" altLang="en-US" sz="2400" dirty="0">
                <a:solidFill>
                  <a:prstClr val="black"/>
                </a:solidFill>
              </a:rPr>
              <a:t>多年的历史，是我国第一部诗歌总集</a:t>
            </a:r>
            <a:r>
              <a:rPr lang="en-US" altLang="zh-CN" sz="2400" dirty="0">
                <a:solidFill>
                  <a:prstClr val="black"/>
                </a:solidFill>
              </a:rPr>
              <a:t>,</a:t>
            </a:r>
            <a:r>
              <a:rPr lang="zh-CN" altLang="en-US" sz="2400" dirty="0">
                <a:solidFill>
                  <a:prstClr val="black"/>
                </a:solidFill>
              </a:rPr>
              <a:t>收入自西周初年至春秋中叶五百多年的诗歌</a:t>
            </a:r>
            <a:r>
              <a:rPr lang="en-US" altLang="zh-CN" sz="2400" dirty="0">
                <a:solidFill>
                  <a:prstClr val="black"/>
                </a:solidFill>
              </a:rPr>
              <a:t>311</a:t>
            </a:r>
            <a:r>
              <a:rPr lang="zh-CN" altLang="en-US" sz="2400" dirty="0">
                <a:solidFill>
                  <a:prstClr val="black"/>
                </a:solidFill>
              </a:rPr>
              <a:t>篇</a:t>
            </a:r>
            <a:r>
              <a:rPr lang="en-US" altLang="zh-CN" sz="2400" dirty="0">
                <a:solidFill>
                  <a:prstClr val="black"/>
                </a:solidFill>
              </a:rPr>
              <a:t>,</a:t>
            </a:r>
            <a:r>
              <a:rPr lang="zh-CN" altLang="en-US" sz="2400" dirty="0">
                <a:solidFill>
                  <a:prstClr val="black"/>
                </a:solidFill>
              </a:rPr>
              <a:t> 先秦称为</a:t>
            </a:r>
            <a:r>
              <a:rPr lang="en-US" altLang="zh-CN" sz="2400" dirty="0">
                <a:solidFill>
                  <a:prstClr val="black"/>
                </a:solidFill>
              </a:rPr>
              <a:t>《</a:t>
            </a:r>
            <a:r>
              <a:rPr lang="zh-CN" altLang="en-US" sz="2400" dirty="0">
                <a:solidFill>
                  <a:prstClr val="black"/>
                </a:solidFill>
              </a:rPr>
              <a:t>诗</a:t>
            </a:r>
            <a:r>
              <a:rPr lang="en-US" altLang="zh-CN" sz="2400" dirty="0">
                <a:solidFill>
                  <a:prstClr val="black"/>
                </a:solidFill>
              </a:rPr>
              <a:t>》,</a:t>
            </a:r>
            <a:r>
              <a:rPr lang="zh-CN" altLang="en-US" sz="2400" dirty="0">
                <a:solidFill>
                  <a:prstClr val="black"/>
                </a:solidFill>
              </a:rPr>
              <a:t>或取其整数称</a:t>
            </a:r>
            <a:r>
              <a:rPr lang="en-US" altLang="zh-CN" sz="2400" dirty="0">
                <a:solidFill>
                  <a:prstClr val="black"/>
                </a:solidFill>
              </a:rPr>
              <a:t>《</a:t>
            </a:r>
            <a:r>
              <a:rPr lang="zh-CN" altLang="en-US" sz="2400" dirty="0">
                <a:solidFill>
                  <a:prstClr val="black"/>
                </a:solidFill>
              </a:rPr>
              <a:t>诗三百</a:t>
            </a:r>
            <a:r>
              <a:rPr lang="en-US" altLang="zh-CN" sz="2400" dirty="0">
                <a:solidFill>
                  <a:prstClr val="black"/>
                </a:solidFill>
              </a:rPr>
              <a:t>》</a:t>
            </a:r>
            <a:r>
              <a:rPr lang="zh-CN" altLang="en-US" sz="2400" dirty="0">
                <a:solidFill>
                  <a:prstClr val="black"/>
                </a:solidFill>
              </a:rPr>
              <a:t>。西汉时被尊为儒家经典</a:t>
            </a:r>
            <a:r>
              <a:rPr lang="en-US" altLang="zh-CN" sz="2400" dirty="0">
                <a:solidFill>
                  <a:prstClr val="black"/>
                </a:solidFill>
              </a:rPr>
              <a:t>,</a:t>
            </a:r>
            <a:r>
              <a:rPr lang="zh-CN" altLang="en-US" sz="2400" dirty="0">
                <a:solidFill>
                  <a:prstClr val="black"/>
                </a:solidFill>
              </a:rPr>
              <a:t>始称</a:t>
            </a:r>
            <a:r>
              <a:rPr lang="en-US" altLang="zh-CN" sz="2400" dirty="0">
                <a:solidFill>
                  <a:prstClr val="black"/>
                </a:solidFill>
              </a:rPr>
              <a:t>《</a:t>
            </a:r>
            <a:r>
              <a:rPr lang="zh-CN" altLang="en-US" sz="2400" dirty="0">
                <a:solidFill>
                  <a:prstClr val="black"/>
                </a:solidFill>
              </a:rPr>
              <a:t>诗经</a:t>
            </a:r>
            <a:r>
              <a:rPr lang="en-US" altLang="zh-CN" sz="2400" dirty="0">
                <a:solidFill>
                  <a:prstClr val="black"/>
                </a:solidFill>
              </a:rPr>
              <a:t>》,</a:t>
            </a:r>
            <a:r>
              <a:rPr lang="zh-CN" altLang="en-US" sz="2400" dirty="0">
                <a:solidFill>
                  <a:prstClr val="black"/>
                </a:solidFill>
              </a:rPr>
              <a:t>并沿用至今。</a:t>
            </a:r>
            <a:endParaRPr lang="en-US" altLang="zh-CN" sz="2400" dirty="0">
              <a:solidFill>
                <a:prstClr val="black"/>
              </a:solidFill>
            </a:endParaRPr>
          </a:p>
          <a:p>
            <a:pPr indent="457200"/>
            <a:r>
              <a:rPr lang="en-US" altLang="zh-CN" sz="2400" dirty="0">
                <a:solidFill>
                  <a:prstClr val="black"/>
                </a:solidFill>
              </a:rPr>
              <a:t>《</a:t>
            </a:r>
            <a:r>
              <a:rPr lang="zh-CN" altLang="en-US" sz="2400" dirty="0">
                <a:solidFill>
                  <a:prstClr val="black"/>
                </a:solidFill>
              </a:rPr>
              <a:t>诗经</a:t>
            </a:r>
            <a:r>
              <a:rPr lang="en-US" altLang="zh-CN" sz="2400" dirty="0">
                <a:solidFill>
                  <a:prstClr val="black"/>
                </a:solidFill>
              </a:rPr>
              <a:t>》</a:t>
            </a:r>
            <a:r>
              <a:rPr lang="zh-CN" altLang="en-US" sz="2400" dirty="0">
                <a:solidFill>
                  <a:prstClr val="black"/>
                </a:solidFill>
              </a:rPr>
              <a:t>共收录诗歌</a:t>
            </a:r>
            <a:r>
              <a:rPr lang="en-US" altLang="zh-CN" sz="2400" dirty="0">
                <a:solidFill>
                  <a:prstClr val="black"/>
                </a:solidFill>
              </a:rPr>
              <a:t>305</a:t>
            </a:r>
            <a:r>
              <a:rPr lang="zh-CN" altLang="en-US" sz="2400" dirty="0">
                <a:solidFill>
                  <a:prstClr val="black"/>
                </a:solidFill>
              </a:rPr>
              <a:t>首</a:t>
            </a:r>
            <a:r>
              <a:rPr lang="en-US" altLang="zh-CN" sz="2400" dirty="0">
                <a:solidFill>
                  <a:prstClr val="black"/>
                </a:solidFill>
              </a:rPr>
              <a:t>,</a:t>
            </a:r>
            <a:r>
              <a:rPr lang="zh-CN" altLang="en-US" sz="2400" dirty="0">
                <a:solidFill>
                  <a:prstClr val="black"/>
                </a:solidFill>
              </a:rPr>
              <a:t>在内容上分为风、雅、颂三个部分。“风”是土风、风谣 ，有</a:t>
            </a:r>
            <a:r>
              <a:rPr lang="en-US" altLang="zh-CN" sz="2400" dirty="0">
                <a:solidFill>
                  <a:prstClr val="black"/>
                </a:solidFill>
              </a:rPr>
              <a:t>160</a:t>
            </a:r>
            <a:r>
              <a:rPr lang="zh-CN" altLang="en-US" sz="2400" dirty="0">
                <a:solidFill>
                  <a:prstClr val="black"/>
                </a:solidFill>
              </a:rPr>
              <a:t>篇，包括了十五个地方的民歌，也叫“十五国风”，是</a:t>
            </a:r>
            <a:r>
              <a:rPr lang="en-US" altLang="zh-CN" sz="2400" dirty="0">
                <a:solidFill>
                  <a:prstClr val="black"/>
                </a:solidFill>
              </a:rPr>
              <a:t>《</a:t>
            </a:r>
            <a:r>
              <a:rPr lang="zh-CN" altLang="en-US" sz="2400" dirty="0">
                <a:solidFill>
                  <a:prstClr val="black"/>
                </a:solidFill>
              </a:rPr>
              <a:t>诗经</a:t>
            </a:r>
            <a:r>
              <a:rPr lang="en-US" altLang="zh-CN" sz="2400" dirty="0">
                <a:solidFill>
                  <a:prstClr val="black"/>
                </a:solidFill>
              </a:rPr>
              <a:t>》</a:t>
            </a:r>
            <a:r>
              <a:rPr lang="zh-CN" altLang="en-US" sz="2400" dirty="0">
                <a:solidFill>
                  <a:prstClr val="black"/>
                </a:solidFill>
              </a:rPr>
              <a:t>中的核心内容。 “雅”是正声雅乐</a:t>
            </a:r>
            <a:r>
              <a:rPr lang="en-US" altLang="zh-CN" sz="2400" dirty="0">
                <a:solidFill>
                  <a:prstClr val="black"/>
                </a:solidFill>
              </a:rPr>
              <a:t>,</a:t>
            </a:r>
            <a:r>
              <a:rPr lang="zh-CN" altLang="en-US" sz="2400" dirty="0">
                <a:solidFill>
                  <a:prstClr val="black"/>
                </a:solidFill>
              </a:rPr>
              <a:t>即贵族享宴或诸侯朝会时的乐歌，共</a:t>
            </a:r>
            <a:r>
              <a:rPr lang="en-US" altLang="zh-CN" sz="2400" dirty="0">
                <a:solidFill>
                  <a:prstClr val="black"/>
                </a:solidFill>
              </a:rPr>
              <a:t>105</a:t>
            </a:r>
            <a:r>
              <a:rPr lang="zh-CN" altLang="en-US" sz="2400" dirty="0">
                <a:solidFill>
                  <a:prstClr val="black"/>
                </a:solidFill>
              </a:rPr>
              <a:t>篇；按音乐的布局又分“大雅”、“小雅”</a:t>
            </a:r>
            <a:r>
              <a:rPr lang="en-US" altLang="zh-CN" sz="2400" dirty="0">
                <a:solidFill>
                  <a:prstClr val="black"/>
                </a:solidFill>
              </a:rPr>
              <a:t>,</a:t>
            </a:r>
            <a:r>
              <a:rPr lang="zh-CN" altLang="en-US" sz="2400" dirty="0">
                <a:solidFill>
                  <a:prstClr val="black"/>
                </a:solidFill>
              </a:rPr>
              <a:t> 其中大雅</a:t>
            </a:r>
            <a:r>
              <a:rPr lang="en-US" altLang="zh-CN" sz="2400" dirty="0">
                <a:solidFill>
                  <a:prstClr val="black"/>
                </a:solidFill>
              </a:rPr>
              <a:t>31</a:t>
            </a:r>
            <a:r>
              <a:rPr lang="zh-CN" altLang="en-US" sz="2400" dirty="0">
                <a:solidFill>
                  <a:prstClr val="black"/>
                </a:solidFill>
              </a:rPr>
              <a:t>篇</a:t>
            </a:r>
            <a:r>
              <a:rPr lang="en-US" altLang="zh-CN" sz="2400" dirty="0">
                <a:solidFill>
                  <a:prstClr val="black"/>
                </a:solidFill>
              </a:rPr>
              <a:t>,</a:t>
            </a:r>
            <a:r>
              <a:rPr lang="zh-CN" altLang="en-US" sz="2400" dirty="0">
                <a:solidFill>
                  <a:prstClr val="black"/>
                </a:solidFill>
              </a:rPr>
              <a:t>小雅</a:t>
            </a:r>
            <a:r>
              <a:rPr lang="en-US" altLang="zh-CN" sz="2400" dirty="0">
                <a:solidFill>
                  <a:prstClr val="black"/>
                </a:solidFill>
              </a:rPr>
              <a:t>74</a:t>
            </a:r>
            <a:r>
              <a:rPr lang="zh-CN" altLang="en-US" sz="2400" dirty="0">
                <a:solidFill>
                  <a:prstClr val="black"/>
                </a:solidFill>
              </a:rPr>
              <a:t>篇。“颂”是祭祀乐歌</a:t>
            </a:r>
            <a:r>
              <a:rPr lang="en-US" altLang="zh-CN" sz="2400" dirty="0">
                <a:solidFill>
                  <a:prstClr val="black"/>
                </a:solidFill>
              </a:rPr>
              <a:t>, ,</a:t>
            </a:r>
            <a:r>
              <a:rPr lang="zh-CN" altLang="en-US" sz="2400" dirty="0">
                <a:solidFill>
                  <a:prstClr val="black"/>
                </a:solidFill>
              </a:rPr>
              <a:t>共</a:t>
            </a:r>
            <a:r>
              <a:rPr lang="en-US" altLang="zh-CN" sz="2400" dirty="0">
                <a:solidFill>
                  <a:prstClr val="black"/>
                </a:solidFill>
              </a:rPr>
              <a:t>40</a:t>
            </a:r>
            <a:r>
              <a:rPr lang="zh-CN" altLang="en-US" sz="2400" dirty="0">
                <a:solidFill>
                  <a:prstClr val="black"/>
                </a:solidFill>
              </a:rPr>
              <a:t>篇，分“周颂”（</a:t>
            </a:r>
            <a:r>
              <a:rPr lang="en-US" altLang="zh-CN" sz="2400" dirty="0">
                <a:solidFill>
                  <a:prstClr val="black"/>
                </a:solidFill>
              </a:rPr>
              <a:t>31</a:t>
            </a:r>
            <a:r>
              <a:rPr lang="zh-CN" altLang="en-US" sz="2400" dirty="0">
                <a:solidFill>
                  <a:prstClr val="black"/>
                </a:solidFill>
              </a:rPr>
              <a:t>篇）、“鲁颂”（</a:t>
            </a:r>
            <a:r>
              <a:rPr lang="en-US" altLang="zh-CN" sz="2400" dirty="0">
                <a:solidFill>
                  <a:prstClr val="black"/>
                </a:solidFill>
              </a:rPr>
              <a:t>4</a:t>
            </a:r>
            <a:r>
              <a:rPr lang="zh-CN" altLang="en-US" sz="2400" dirty="0">
                <a:solidFill>
                  <a:prstClr val="black"/>
                </a:solidFill>
              </a:rPr>
              <a:t>篇）、“商颂”（</a:t>
            </a:r>
            <a:r>
              <a:rPr lang="en-US" altLang="zh-CN" sz="2400" dirty="0">
                <a:solidFill>
                  <a:prstClr val="black"/>
                </a:solidFill>
              </a:rPr>
              <a:t>5</a:t>
            </a:r>
            <a:r>
              <a:rPr lang="zh-CN" altLang="en-US" sz="2400" dirty="0">
                <a:solidFill>
                  <a:prstClr val="black"/>
                </a:solidFill>
              </a:rPr>
              <a:t>篇）。</a:t>
            </a:r>
            <a:endParaRPr lang="zh-CN" altLang="en-US" sz="2400" dirty="0">
              <a:solidFill>
                <a:prstClr val="black"/>
              </a:solidFill>
            </a:endParaRPr>
          </a:p>
          <a:p>
            <a:pPr indent="457200"/>
            <a:endParaRPr lang="zh-CN" altLang="en-US" sz="2400" dirty="0">
              <a:solidFill>
                <a:prstClr val="black"/>
              </a:solidFill>
            </a:endParaRPr>
          </a:p>
          <a:p>
            <a:pPr indent="457200"/>
            <a:r>
              <a:rPr lang="en-US" altLang="zh-CN" sz="2400" dirty="0">
                <a:sym typeface="+mn-ea"/>
              </a:rPr>
              <a:t>《</a:t>
            </a:r>
            <a:r>
              <a:rPr lang="zh-CN" altLang="en-US" sz="2400" dirty="0">
                <a:sym typeface="+mn-ea"/>
              </a:rPr>
              <a:t>诗经</a:t>
            </a:r>
            <a:r>
              <a:rPr lang="en-US" altLang="zh-CN" sz="2400" dirty="0">
                <a:sym typeface="+mn-ea"/>
              </a:rPr>
              <a:t>.</a:t>
            </a:r>
            <a:r>
              <a:rPr lang="zh-CN" altLang="en-US" sz="2400" dirty="0">
                <a:sym typeface="+mn-ea"/>
              </a:rPr>
              <a:t>木瓜</a:t>
            </a:r>
            <a:r>
              <a:rPr lang="en-US" altLang="zh-CN" sz="2400" dirty="0">
                <a:sym typeface="+mn-ea"/>
              </a:rPr>
              <a:t>》</a:t>
            </a:r>
            <a:r>
              <a:rPr lang="zh-CN" altLang="en-US" sz="2400" dirty="0">
                <a:sym typeface="+mn-ea"/>
              </a:rPr>
              <a:t>是现今传诵最广的</a:t>
            </a:r>
            <a:r>
              <a:rPr lang="en-US" altLang="zh-CN" sz="2400" dirty="0">
                <a:sym typeface="+mn-ea"/>
              </a:rPr>
              <a:t>《</a:t>
            </a:r>
            <a:r>
              <a:rPr lang="zh-CN" altLang="en-US" sz="2400" dirty="0">
                <a:sym typeface="+mn-ea"/>
              </a:rPr>
              <a:t>诗经</a:t>
            </a:r>
            <a:r>
              <a:rPr lang="en-US" altLang="zh-CN" sz="2400" dirty="0">
                <a:sym typeface="+mn-ea"/>
              </a:rPr>
              <a:t>》</a:t>
            </a:r>
            <a:r>
              <a:rPr lang="zh-CN" altLang="en-US" sz="2400" dirty="0">
                <a:sym typeface="+mn-ea"/>
              </a:rPr>
              <a:t>名篇之一。</a:t>
            </a:r>
            <a:r>
              <a:rPr lang="zh-CN" altLang="en-US" sz="2400" dirty="0">
                <a:sym typeface="+mn-ea"/>
              </a:rPr>
              <a:t>诗中，</a:t>
            </a:r>
            <a:r>
              <a:rPr lang="zh-CN" altLang="en-US" sz="2400" dirty="0">
                <a:sym typeface="+mn-ea"/>
              </a:rPr>
              <a:t>“你赠给我果子，我回赠你美玉”，与“投桃报李”不同，回报的东西价值要比受赠的东西大得多，这体现了一种人类的高尚情感。这种情感重的是心心相印、精神契合，因而回赠的东西及其价值的高低在此实际上也只具有象征性的意义，表现的是对他人对自己的情意的珍视，所以说“匪报也”。</a:t>
            </a:r>
            <a:endParaRPr lang="zh-CN" altLang="en-US" sz="2400" dirty="0">
              <a:sym typeface="+mn-ea"/>
            </a:endParaRPr>
          </a:p>
          <a:p>
            <a:pPr indent="457200"/>
            <a:r>
              <a:rPr lang="zh-CN" altLang="en-US" sz="2400" dirty="0">
                <a:sym typeface="+mn-ea"/>
              </a:rPr>
              <a:t>“投之以木瓜（桃、李），报之以琼琚（瑶、玖）”生发出成语“投木报琼”。投木报琼，指报答他人对待自己的情谊，表达一种期望双方情感恒久的深厚情谊。</a:t>
            </a:r>
            <a:endParaRPr lang="zh-CN" altLang="en-US" sz="2400" dirty="0">
              <a:solidFill>
                <a:prstClr val="black"/>
              </a:solidFill>
              <a:sym typeface="+mn-ea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381404"/>
            <a:ext cx="5691117" cy="4312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17" y="2431943"/>
            <a:ext cx="2749239" cy="3756286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5570855" y="153670"/>
            <a:ext cx="945515" cy="1753235"/>
          </a:xfrm>
          <a:prstGeom prst="rect">
            <a:avLst/>
          </a:prstGeom>
          <a:noFill/>
          <a:ln>
            <a:solidFill>
              <a:srgbClr val="CE3932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CE393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木瓜</a:t>
            </a:r>
            <a:endParaRPr lang="zh-CN" altLang="en-US" sz="5400" dirty="0">
              <a:solidFill>
                <a:srgbClr val="CE3932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99025" y="2366851"/>
            <a:ext cx="8500106" cy="415417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投我以木瓜，报之以琼琚（</a:t>
            </a:r>
            <a:r>
              <a:rPr lang="en-US" altLang="zh-CN" sz="2400" dirty="0" err="1">
                <a:solidFill>
                  <a:srgbClr val="FF0000"/>
                </a:solidFill>
              </a:rPr>
              <a:t>jū</a:t>
            </a:r>
            <a:r>
              <a:rPr lang="zh-CN" altLang="en-US" sz="2400" dirty="0">
                <a:solidFill>
                  <a:srgbClr val="FF0000"/>
                </a:solidFill>
              </a:rPr>
              <a:t>）。匪报也，永以为好也！</a:t>
            </a:r>
            <a:br>
              <a:rPr lang="zh-CN" altLang="en-US" sz="2400" dirty="0">
                <a:solidFill>
                  <a:srgbClr val="FF0000"/>
                </a:solidFill>
              </a:rPr>
            </a:br>
            <a:r>
              <a:rPr lang="zh-CN" altLang="en-US" sz="2400" dirty="0"/>
              <a:t>（译：你将木瓜投赠我，我拿琼琚作回报。不是为了答谢你，珍重情意永相好。）</a:t>
            </a:r>
            <a:endParaRPr lang="en-US" altLang="zh-CN" sz="2400" dirty="0"/>
          </a:p>
          <a:p>
            <a:endParaRPr lang="zh-CN" altLang="en-US" sz="2400" dirty="0"/>
          </a:p>
          <a:p>
            <a:r>
              <a:rPr lang="zh-CN" altLang="en-US" sz="2400" dirty="0">
                <a:solidFill>
                  <a:srgbClr val="FF0000"/>
                </a:solidFill>
              </a:rPr>
              <a:t>投我以木桃，报之以琼瑶。匪报也，永以为好也！</a:t>
            </a:r>
            <a:br>
              <a:rPr lang="zh-CN" altLang="en-US" sz="2400" dirty="0">
                <a:solidFill>
                  <a:srgbClr val="FF0000"/>
                </a:solidFill>
              </a:rPr>
            </a:br>
            <a:r>
              <a:rPr lang="zh-CN" altLang="en-US" sz="2400" dirty="0"/>
              <a:t>（译：你将木桃投赠我，我拿琼瑶作回报。不是为了答谢你，珍重情意永相好。）</a:t>
            </a:r>
            <a:endParaRPr lang="en-US" altLang="zh-CN" sz="2400" dirty="0"/>
          </a:p>
          <a:p>
            <a:endParaRPr lang="zh-CN" altLang="en-US" sz="2400" dirty="0"/>
          </a:p>
          <a:p>
            <a:r>
              <a:rPr lang="zh-CN" altLang="en-US" sz="2400" dirty="0">
                <a:solidFill>
                  <a:srgbClr val="FF0000"/>
                </a:solidFill>
              </a:rPr>
              <a:t>投我以木李，报之以琼玖。匪报也，永以为好也！</a:t>
            </a:r>
            <a:br>
              <a:rPr lang="zh-CN" altLang="en-US" sz="2400" dirty="0">
                <a:solidFill>
                  <a:srgbClr val="FF0000"/>
                </a:solidFill>
              </a:rPr>
            </a:br>
            <a:r>
              <a:rPr lang="zh-CN" altLang="en-US" sz="2400" dirty="0"/>
              <a:t>（译：你将木李投赠我，我拿琼玖作回报。不是为了答谢你，珍重情意永相好。）</a:t>
            </a:r>
            <a:endParaRPr lang="zh-CN" altLang="en-US" sz="2400" dirty="0"/>
          </a:p>
        </p:txBody>
      </p:sp>
    </p:spTree>
  </p:cSld>
  <p:clrMapOvr>
    <a:masterClrMapping/>
  </p:clrMapOvr>
  <p:transition spd="slow">
    <p:randomBar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418715" y="3876279"/>
            <a:ext cx="8834717" cy="82994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/>
              <a:t>诗歌之王：杨懿兰演唱《诗经·木瓜》</a:t>
            </a:r>
            <a:endParaRPr lang="zh-CN" altLang="en-US" sz="2400" dirty="0"/>
          </a:p>
          <a:p>
            <a:r>
              <a:rPr lang="zh-CN" altLang="en-US" sz="2400" dirty="0"/>
              <a:t>https://play.tudou.com/v_show/id_XNTAyODE5NTQ4OA==</a:t>
            </a:r>
            <a:endParaRPr lang="zh-CN" altLang="en-US" sz="24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61290" y="-161925"/>
            <a:ext cx="5520055" cy="418338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5570855" y="153670"/>
            <a:ext cx="945515" cy="2799715"/>
          </a:xfrm>
          <a:prstGeom prst="rect">
            <a:avLst/>
          </a:prstGeom>
          <a:noFill/>
          <a:ln>
            <a:solidFill>
              <a:srgbClr val="CE3932"/>
            </a:solidFill>
          </a:ln>
        </p:spPr>
        <p:txBody>
          <a:bodyPr wrap="square" rtlCol="0">
            <a:spAutoFit/>
          </a:bodyPr>
          <a:p>
            <a:r>
              <a:rPr lang="zh-CN" altLang="en-US" sz="4400" dirty="0">
                <a:solidFill>
                  <a:srgbClr val="CE393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资源拓展</a:t>
            </a:r>
            <a:endParaRPr lang="zh-CN" altLang="en-US" sz="4400" dirty="0">
              <a:solidFill>
                <a:srgbClr val="CE3932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4725" y="1779508"/>
            <a:ext cx="6077275" cy="529352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355106" y="2199110"/>
            <a:ext cx="756933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4000" b="1" dirty="0">
                <a:solidFill>
                  <a:prstClr val="black"/>
                </a:solidFill>
                <a:ea typeface="汉鼎简行书" panose="02010609000101010101" pitchFamily="49" charset="-122"/>
              </a:rPr>
              <a:t>诵读中华经典诗文，   </a:t>
            </a:r>
            <a:endParaRPr lang="en-US" altLang="zh-CN" sz="4000" b="1" dirty="0">
              <a:solidFill>
                <a:prstClr val="black"/>
              </a:solidFill>
              <a:ea typeface="汉鼎简行书" panose="02010609000101010101" pitchFamily="49" charset="-122"/>
            </a:endParaRPr>
          </a:p>
          <a:p>
            <a:pPr lvl="0" algn="ctr"/>
            <a:r>
              <a:rPr lang="en-US" altLang="zh-CN" sz="4000" b="1" dirty="0">
                <a:solidFill>
                  <a:prstClr val="black"/>
                </a:solidFill>
                <a:ea typeface="汉鼎简行书" panose="02010609000101010101" pitchFamily="49" charset="-122"/>
              </a:rPr>
              <a:t>                 </a:t>
            </a:r>
            <a:r>
              <a:rPr lang="zh-CN" altLang="en-US" sz="4000" b="1" dirty="0">
                <a:solidFill>
                  <a:prstClr val="black"/>
                </a:solidFill>
                <a:ea typeface="汉鼎简行书" panose="02010609000101010101" pitchFamily="49" charset="-122"/>
              </a:rPr>
              <a:t>增强</a:t>
            </a:r>
            <a:r>
              <a:rPr lang="zh-CN" altLang="en-US" sz="4000" b="1">
                <a:solidFill>
                  <a:prstClr val="black"/>
                </a:solidFill>
                <a:ea typeface="汉鼎简行书" panose="02010609000101010101" pitchFamily="49" charset="-122"/>
              </a:rPr>
              <a:t>民族文化</a:t>
            </a:r>
            <a:r>
              <a:rPr lang="zh-CN" altLang="en-US" sz="4000" b="1" smtClean="0">
                <a:solidFill>
                  <a:prstClr val="black"/>
                </a:solidFill>
                <a:ea typeface="汉鼎简行书" panose="02010609000101010101" pitchFamily="49" charset="-122"/>
              </a:rPr>
              <a:t>自信！</a:t>
            </a:r>
            <a:endParaRPr lang="zh-CN" altLang="en-US" sz="4000" b="1" dirty="0">
              <a:solidFill>
                <a:prstClr val="black"/>
              </a:solidFill>
              <a:ea typeface="汉鼎简行书" panose="02010609000101010101" pitchFamily="49" charset="-122"/>
            </a:endParaRPr>
          </a:p>
        </p:txBody>
      </p:sp>
      <p:pic>
        <p:nvPicPr>
          <p:cNvPr id="5" name="图片 4" descr="屏幕剪辑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185"/>
          <a:stretch>
            <a:fillRect/>
          </a:stretch>
        </p:blipFill>
        <p:spPr>
          <a:xfrm>
            <a:off x="41600" y="56516"/>
            <a:ext cx="4516149" cy="513007"/>
          </a:xfrm>
          <a:prstGeom prst="rect">
            <a:avLst/>
          </a:prstGeom>
          <a:ln w="19050">
            <a:solidFill>
              <a:schemeClr val="bg2">
                <a:lumMod val="50000"/>
              </a:schemeClr>
            </a:solidFill>
          </a:ln>
        </p:spPr>
      </p:pic>
    </p:spTree>
  </p:cSld>
  <p:clrMapOvr>
    <a:masterClrMapping/>
  </p:clrMapOvr>
  <p:transition spd="slow">
    <p:randomBar dir="vert"/>
  </p:transition>
</p:sld>
</file>

<file path=ppt/tags/tag1.xml><?xml version="1.0" encoding="utf-8"?>
<p:tagLst xmlns:p="http://schemas.openxmlformats.org/presentationml/2006/main">
  <p:tag name="ISPRING_ULTRA_SCORM_COURSE_ID" val="C0C36601-1EEB-40EA-8118-16768477C643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OeJc0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niXNL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OeJc0u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54lzSy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54lzS2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aWGe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aWGeS5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aWGeS7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amGeSyTg/xfEDAAAYxkAABcAAAB1bml2ZXJzYWwvdW5pdmVyc2FsLnBuZ+1XaVxT55o/isVOLSBqCrI7ttJFxKgBFJO4AOIom4QisouWyy7IIQYI0UtbBEXa3lvwgiESLAHCTkMwAUJF4NYYUFnCYqSCISSHJGAgIWSbg/bOb2a+zefhw/md8/zf9z3P+n/Oc/L9fU+ZfGT1EQAAJqe9Pc4BgBECADbe/NAYRox/4u+Gbxuunjt1AmgYsBHDwqbY4z7HAaC5aIs2+gNY/rcr3iFXAcC0Z+3a0J9SfQkALFdOexzHXYuQCs7QLwnH+1/rz+YA2GNVJ4ynP3Xbnr8b8bEH7vElhy83eVSctvmi4HNfj022f9n/1/s3HbYN52/e+mLgqGeNq0pJnKAFT4EThvAJ9uqFKwHshPqgoISRaCynNojtXFclLkvpCiEqx2Ppfhj1m8eb7bNhc648NK+1qLWeFafhshd7LaRPYOzMiFnMkfyCMyX7GFs2AkBdoG3qNsQUyUBkw4vdLiPbLSR3q5P3/PmMWZ2rzPiXwNoJb2Fvg0NyzAMHP5oHbAAADw/Y8a3m6+A6uA6ug+vgOrgOroPr4Dq4Dv4/BPdla6TMrwDg+tD/8UfhDS5gcZkf2RiRoxaOzBRhuzLnKvK+xk8RVShacrCgi0UGs9hSAIjqJDzlFzIHbrF0wu8sIsYSws5zR4/E6GQtgzCUZ2Mht0VEwu+QvMqSJ6XMM2qTUwSy5CwAaJ+gUXIyeV2Ee9Wp0UmhTF7rhdmOQgI+QCXeN8lp7KycFtMoySl/MBqS8Ux0jYhC0nu4poj9SKtDkr/5YR5KtCS9gkLn6KQpjvrFIlIYitJDMOhUznJNcARBWEBQ6M5xeYpvQEqhsGtVQv9qtlCB74zko70Gpo+0OalKONrLMxlVs3j2wHTJ3/12bzClvbqN7rtvqderOMxJNP0yCyw6LmDG6r7XvApIjbhVv2ZHvtU9wZUeE0cjRrL+RT3zVeYIAfEpmGMSxZXnqNh/GxKm2XhJNQX5EyL8y9R+YVP1DU278xM5yaBhHD8PjcTVh3ILCcvt1TcyedbYQSiD1f/PkLD+KmF8KPQWag5TiJYHnlRgX9dxlXGfdo9Xu8bbEd78qFxW3k2fxECjh/eA9hRhWVrWKU985cCt5CxfunE0qp0+ZPUA5D6NPzZhsiIhiwkOwSUMrvBHug5j9gwKX/0of5VweKHhep2mNqdhq41q/OZPzWFouz7HYJQ3BRvUvthnPbl/5yjayzfLlmEyI/LhjrgU9SsqqNP8lW8V/hSvjWEpku1/yEDl2HsrXMBI/GSOFXX6733R/872OmbyH6Ibr49galaWh4ktHfL4hXAad4xO6ad9iFqwz121uld0+cm1o8PXieqak7qsISJbhkybgKopUCor6aG5hYIQK13TtPW9pvMaGUppCU5i1zQtsxV1XZG7vjwRc53PKxtx/03h3ku2+ucdfM/hDlmXdUCzTRR/kHuDsJNrNnOALWSaTMAJfgGNgQ+TmM7P0fZmFexkICMw75GNQvV5MYu4H36pF2iJY+o02xAVyG5ollecywox+TSh6/4KCKoEKTsRAqFFQDNbxtowxkOSkA+HpLkhzIHmWmzZpDSXeLPgmeUfoOL7Iw8uCw4gdoB7s/B70XlBeft5u1xJNOqAfZ7bz2p3ROuFHBsMrk9lK+lIDempkuMSM28/4DdDadSNf6wuj4amMBrp/XWTZq3J5BiljC1v00QHc0Jwe2nhos9Y0tPSbQjEx5AeF2uC67e4lCeMKuqp1oXlQqlTw0TkowpjKcjBLRUuWP8YQItZQDcGlhw0G01wwDa22owNtsGJvGq73P5S1BaWELAooTe2iVIyfeYarK/zTHUWqw1Bgq67IGTTuuT8RUGBv8mzvqgksrDCscdtPi5uUpiaER/Jf+152ePx3WAjNbIRY2spGowctvsNWVwmZ5sDYA452aqJr3tFjoTrBfzHblzGQ6eyR3tG0Pb8GgtGEVZ/TXqVJFD/Agfe5Yw+O7Fzw69Lw4F+4eWRnNBZgnPn0gtJvmP5efTqXGWoM+2oZr61xLkyp5z/BRiCavQtUbSJlb11obFlLCdGoYIw4zKaMcxJcJdMkUsjNY055aqYGm69AlK96Rh4Eafs/SGbcwIHbOaj7d2XT6zwXKe0hoMGCf879a9D4a4ANNK8JIDEDaM+MVHhjRBUZYZZiYKEw2VnUSRt8vkc6lu1iEK5hzWe18wp+9e0InlGGqu5QVGh6wCrZjb4yghu8mgbc2NlVTPWxQckMp7GkZUaBHWjW7tM7ZZYWszl0chwqcwRV17nSRPEmHgrI8E5JJLiSr1oN/c1EMZKF7/RmhuheCWtSwPu8nt7D5I+8odGcdFIZzY9mfKUBbbtDEyacksJx91Wk5t9k/Df9d6svXy0UMeOmyJ7oV1YxJb8asC0IQtjWlaF5LhL0/kmx+R79ROBPtwN0pWl+zkyKrUD5rCjqOhGhk+Zcd+MQHPYwas7Pc9TSp10hCssaTYuURFHpd7WuRVHynrSqqur+72Yfi7miO7fwMH+6KFDs/j3XoCNlZraGmMOqt1p9ycS8nIp1iwzwT+smHubK64iOKAxAsupfstcmXBXAFui/H0tYKVw62obUY44boGoFw879UR9i/NRONq3nvT0FCt/30O9mAs3vym6IyX77ZsNSLoiPoJpeoXxLnh9Wtm7LHXKwPRIqGrxsxnknO1x/0CTNkizA1VV6kwbaPxtMVG/4+Jjb/IoCzXy+niMvotFPACNjldVsQQx7AR3vmdvB/mXtoSuOnUTrRQ7aO3Ra/iTRWLc/uHc5SKSdkbSSNJBkuZ+O/ajXDNMO0vaNulbbG7RFK7KtnHxicnBT4hhdrwK0crHUTwK7vYNxX7jzpntecjuCNP7CRMu+8s53UdNiRf03z0gpmsujda3+vjEuPepjkmmUIXEg3p0I7/GoSZu07iW+FP0/FTrnYLMRHjf9oDmBYpBGwuKyPjyb0+i/fkPry1O/36AkVg/FP7JQuv/rKBO/Sr0roImDt0P9/LcmefkZFgd2mc0o95eBOZtkta+z2W81SSS9MJ/CBMQQHk2jOMOIFGmOitTBGJ5bO5dvCsw+e2i8qyJH+aGWxi++JDuQZYoJrYjF1VFeLWiclurn+7MNZpqMln0UheTv7CrLfP2jRwynkCBeVgn56zsEwFDb4fuEEFNzDtPFUkNzdN3iwOQKTP+z/01NKVnDSWB3CxAXJpp4e6iUu22C/RjXrizEqy+tqe0+HUTz4n5siVzsdciWN6pshM9vTqIxqfdtYZGtoSpssdPqbLDaBEO/e7uAi0oKoFdPy+HGjmYZQvyGZNvXE1kEN7bqVW7xQfl3aA4lTg8CD2FRhyyYJK+pI1Ii+Be7AKyizWVprm1in7axyhSYs85p0DNg5wIO9mhfbS+8pmOZtJQt5Wk2b8oP5mUuPvLPcsfzK+a9h6wkgwQFTxXv+FBrtrs6EK3pEsjS9hcH6Zh3TgULCl31syVF5UN37rQ6Z2hcOncsxaob2IXDUH3Tr3vmGx4/GEKLNgrPOo081nS4LxyMgVLKEk3/b72sdDh14GykhpYY5d6ll48kz1n/DysJqtrvjILY3cCLwASVW+5zsz/1vWXhvyYcNenXkyD6pkR5lt+sf62WJjmKkgPZNvwu5K38n5mibgYlmhm15ohye8GAcbyeVATNVp/tU7SiCYrm2jHcWc9epdrrD2u/iJTtxTJ1Nc+FIBGTWXOHO2B1Zxewp8fr1VY2SSxySwAKTYl1cr9926u4MqD3LTibOhPM2f4K58F8Z/DbGTTYyRs/ljMcJKhLlRk2Ql/raRK+Rk4v349GZHDOVIGf5/ZMUgk1K5SM3Rx44T7T9TPTagPz63l1pY2jnYcPJe593MAq0FFtDZ+IGgbZIF3eCF62Uv3Lweg/ovsjlvqNT5eAhi3v0/SL+Rh68oJs//I6H7CkEqZU13xAO9nGQtqUML+nCQ9iCgJf2eW5ozBUJAg2GeIWQrRFs3wW4b0pB3QvC1CxIjAOzVjDerBUIOrNMQpFEov+UBLvcM/+ti5hvW01e2THdcjbTSqrzJ2WtgpHF3yrh1Mlle7FZm1EDNexlKIGW8FBRo5h1N48/V07y1H7nvWAIAoqDP66u3oZqh94XxPbZt4a0qf1BYh9Je72T2Ke9Vb510tDx6OtgdZHxfk2eesvGn6odTxc+B6DFjel80ew4dd60wxYHwRCP4tfiRJ94ZzvRGLcn/f/wAgLOV/zd8/boFH63B3I3iiLpPkb8FqF066b/+XoFsK/C+BbvDB1MMHlEG2AUOnccNLUwY9M3wrvFqzGn22pJJaZU/Spi7rVFPMr+CRHueMc9UeqP/asNk8bFOh9WHvr+GzwGlPX4+GE1F//U9QSwMEFAACAAgAamGeS3Br3rpLAAAAagAAABsAAAB1bml2ZXJzYWwvdW5pdmVyc2FsLnBuZy54bWyzsa/IzVEoSy0qzszPs1Uy1DNQsrfj5bIpKEoty0wtV6gAigEFIUBJoRLINUJwyzNTSjJslczNTBFiGamZ6Rkltkqm5iZwQX2gkQBQSwECAAAUAAIACADniXNLFQ6tKGQEAAAHEQAAHQAAAAAAAAABAAAAAAAAAAAAdW5pdmVyc2FsL2NvbW1vbl9tZXNzYWdlcy5sbmdQSwECAAAUAAIACADniXNLCH4LIykDAACGDAAAJwAAAAAAAAABAAAAAACfBAAAdW5pdmVyc2FsL2ZsYXNoX3B1Ymxpc2hpbmdfc2V0dGluZ3MueG1sUEsBAgAAFAACAAgA54lzS7X8CWS6AgAAVQoAACEAAAAAAAAAAQAAAAAADQgAAHVuaXZlcnNhbC9mbGFzaF9za2luX3NldHRpbmdzLnhtbFBLAQIAABQAAgAIAOeJc0sqlg9n/gIAAJcLAAAmAAAAAAAAAAEAAAAAAAYLAAB1bml2ZXJzYWwvaHRtbF9wdWJsaXNoaW5nX3NldHRpbmdzLnhtbFBLAQIAABQAAgAIAOeJc0tocVKRmgEAAB8GAAAfAAAAAAAAAAEAAAAAAEgOAAB1bml2ZXJzYWwvaHRtbF9za2luX3NldHRpbmdzLmpzUEsBAgAAFAACAAgAaWGeSz08L9HBAAAA5QEAABoAAAAAAAAAAQAAAAAAHxAAAHVuaXZlcnNhbC9pMThuX3ByZXNldHMueG1sUEsBAgAAFAACAAgAaWGeS5r5lmRrAAAAawAAABwAAAAAAAAAAQAAAAAAGBEAAHVuaXZlcnNhbC9sb2NhbF9zZXR0aW5ncy54bWxQSwECAAAUAAIACABElFdHI7RO+/sCAACwCAAAFAAAAAAAAAABAAAAAAC9EQAAdW5pdmVyc2FsL3BsYXllci54bWxQSwECAAAUAAIACABpYZ5LsIcj9GwBAAD3AgAAKQAAAAAAAAABAAAAAADqFAAAdW5pdmVyc2FsL3NraW5fY3VzdG9taXphdGlvbl9zZXR0aW5ncy54bWxQSwECAAAUAAIACABqYZ5LJOD/F8QMAABjGQAAFwAAAAAAAAAAAAAAAACdFgAAdW5pdmVyc2FsL3VuaXZlcnNhbC5wbmdQSwECAAAUAAIACABqYZ5LcGveuksAAABqAAAAGwAAAAAAAAABAAAAAACWIwAAdW5pdmVyc2FsL3VuaXZlcnNhbC5wbmcueG1sUEsFBgAAAAALAAsASQMAABokAAAAAA=="/>
  <p:tag name="ISPRING_PRESENTATION_TITLE" val="12.31.02"/>
</p:tagLst>
</file>

<file path=ppt/theme/theme1.xml><?xml version="1.0" encoding="utf-8"?>
<a:theme xmlns:a="http://schemas.openxmlformats.org/drawingml/2006/main" name="Office Theme">
  <a:themeElements>
    <a:clrScheme name="自定义 6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829</Words>
  <Application>WPS 演示</Application>
  <PresentationFormat>自定义</PresentationFormat>
  <Paragraphs>28</Paragraphs>
  <Slides>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华文隶书</vt:lpstr>
      <vt:lpstr>汉鼎简行书</vt:lpstr>
      <vt:lpstr>等线</vt:lpstr>
      <vt:lpstr>Calibri</vt:lpstr>
      <vt:lpstr>Arial Unicode MS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12.31.02</dc:title>
  <dc:creator>WIN7</dc:creator>
  <cp:lastModifiedBy>李彩燕</cp:lastModifiedBy>
  <cp:revision>155</cp:revision>
  <dcterms:created xsi:type="dcterms:W3CDTF">2017-08-18T03:02:00Z</dcterms:created>
  <dcterms:modified xsi:type="dcterms:W3CDTF">2022-03-23T03:01:39Z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9D62579F78C5448B96A3508ABD8CD8F5</vt:lpwstr>
  </property>
</Properties>
</file>