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2"/>
    <p:sldId id="257" r:id="rId3"/>
    <p:sldId id="276" r:id="rId4"/>
    <p:sldId id="277" r:id="rId5"/>
    <p:sldId id="274" r:id="rId6"/>
  </p:sldIdLst>
  <p:sldSz cx="12192000" cy="6858000"/>
  <p:notesSz cx="6858000" cy="9144000"/>
  <p:custDataLst>
    <p:tags r:id="rId9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BD8C3"/>
    <a:srgbClr val="634A3C"/>
    <a:srgbClr val="3A1E1C"/>
    <a:srgbClr val="E7D0B7"/>
    <a:srgbClr val="F2E8DC"/>
    <a:srgbClr val="644B3D"/>
    <a:srgbClr val="993300"/>
    <a:srgbClr val="7A5A4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34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74" y="1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080ED6D-A15D-4DD0-91C5-E10EE0EC1CA2}" type="datetimeFigureOut">
              <a:rPr lang="zh-CN" altLang="en-US"/>
              <a:pPr>
                <a:defRPr/>
              </a:pPr>
              <a:t>2022/4/27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ABD857B-CB84-4D50-AB6B-377002D1CB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E6061D6-068F-4AF1-89DC-FD0BBDA577C0}" type="datetimeFigureOut">
              <a:rPr lang="zh-CN" altLang="en-US"/>
              <a:pPr>
                <a:defRPr/>
              </a:pPr>
              <a:t>2022/4/27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3FB874C-D56D-4B8A-A23F-C902E897D8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81D0B36-29AA-43F9-B2E1-6283A2B7E5CB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C80D6D-708B-4335-8A57-6492C2CD6486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D01067-D0EF-4585-ACDD-803FE494D06C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D01067-D0EF-4585-ACDD-803FE494D06C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71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D45067-FC4A-42A9-A8C8-DE4247682A48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D2065-2E76-4155-970F-09C68C1694B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C30C6-EAC0-4175-9C44-5EBF1BD1249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D7DE2-E91D-459F-91FA-690BCFDF032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E950-5A03-4F87-8D24-3FAA79F9EF9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55391-EA0F-4189-801B-0CF241232E6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B046A-B11C-43B4-ABA0-9DF2461868D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1B3C-6248-4F61-94D2-2F11746B269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60A7-83EC-4140-ACEC-8D2862BF20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4409F-BEA5-403B-8CBF-BC8F610B124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7FCB8-49B1-4CBF-814A-6A3FB5A4224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2CFEF-EE6B-43CB-9ECD-CD02389A523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216241-0DBB-4490-B1B3-F7D57AEA63E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263352" y="298061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9219" name="组合 4"/>
          <p:cNvGrpSpPr/>
          <p:nvPr/>
        </p:nvGrpSpPr>
        <p:grpSpPr bwMode="auto">
          <a:xfrm>
            <a:off x="5231904" y="2348880"/>
            <a:ext cx="1489958" cy="1584176"/>
            <a:chOff x="7002523" y="1952204"/>
            <a:chExt cx="1142286" cy="1124307"/>
          </a:xfrm>
        </p:grpSpPr>
        <p:pic>
          <p:nvPicPr>
            <p:cNvPr id="9225" name="图片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7362660" y="2060188"/>
              <a:ext cx="360138" cy="4002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2000" kern="800" spc="-100" dirty="0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</p:grpSp>
      <p:sp>
        <p:nvSpPr>
          <p:cNvPr id="9220" name="文本框 18"/>
          <p:cNvSpPr txBox="1">
            <a:spLocks noChangeArrowheads="1"/>
          </p:cNvSpPr>
          <p:nvPr/>
        </p:nvSpPr>
        <p:spPr bwMode="auto">
          <a:xfrm>
            <a:off x="5663952" y="2564904"/>
            <a:ext cx="861774" cy="1285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中庸</a:t>
            </a:r>
          </a:p>
        </p:txBody>
      </p:sp>
      <p:sp>
        <p:nvSpPr>
          <p:cNvPr id="9221" name="文本框 33"/>
          <p:cNvSpPr txBox="1">
            <a:spLocks noChangeArrowheads="1"/>
          </p:cNvSpPr>
          <p:nvPr/>
        </p:nvSpPr>
        <p:spPr bwMode="auto">
          <a:xfrm>
            <a:off x="6816080" y="2348880"/>
            <a:ext cx="738664" cy="199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中庸之道</a:t>
            </a:r>
          </a:p>
        </p:txBody>
      </p:sp>
      <p:pic>
        <p:nvPicPr>
          <p:cNvPr id="9222" name="图片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4076700"/>
            <a:ext cx="1703387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图片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938" y="242888"/>
            <a:ext cx="3509962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屏幕剪辑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9185"/>
          <a:stretch>
            <a:fillRect/>
          </a:stretch>
        </p:blipFill>
        <p:spPr>
          <a:xfrm>
            <a:off x="313634" y="381222"/>
            <a:ext cx="4637651" cy="513007"/>
          </a:xfrm>
          <a:prstGeom prst="rect">
            <a:avLst/>
          </a:prstGeom>
          <a:ln w="19050">
            <a:solidFill>
              <a:schemeClr val="bg2">
                <a:lumMod val="50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8256241" y="2996952"/>
            <a:ext cx="553998" cy="2016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/>
              <a:t>通识教育中心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6"/>
          <p:cNvGrpSpPr/>
          <p:nvPr/>
        </p:nvGrpSpPr>
        <p:grpSpPr bwMode="auto">
          <a:xfrm>
            <a:off x="263525" y="404813"/>
            <a:ext cx="11088688" cy="5610225"/>
            <a:chOff x="263525" y="404664"/>
            <a:chExt cx="11089059" cy="5609595"/>
          </a:xfrm>
        </p:grpSpPr>
        <p:pic>
          <p:nvPicPr>
            <p:cNvPr id="7193" name="图片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525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4" name="图片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552384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919343" y="596729"/>
              <a:ext cx="7777422" cy="5225463"/>
            </a:xfrm>
            <a:prstGeom prst="rect">
              <a:avLst/>
            </a:prstGeom>
            <a:noFill/>
            <a:ln w="38100">
              <a:solidFill>
                <a:srgbClr val="3A1E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172" name="文本框 11"/>
          <p:cNvSpPr txBox="1">
            <a:spLocks noChangeArrowheads="1"/>
          </p:cNvSpPr>
          <p:nvPr/>
        </p:nvSpPr>
        <p:spPr bwMode="auto">
          <a:xfrm>
            <a:off x="8543746" y="2205038"/>
            <a:ext cx="1200329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FF0000"/>
                </a:solidFill>
                <a:latin typeface="汉仪青云W" panose="00020600040101010101" pitchFamily="18" charset="-122"/>
                <a:ea typeface="汉仪青云W" panose="00020600040101010101" pitchFamily="18" charset="-122"/>
              </a:rPr>
              <a:t>简介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07568" y="764704"/>
            <a:ext cx="655325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zh-CN" sz="2400" dirty="0"/>
              <a:t>《中庸》、《大学》、《论语》</a:t>
            </a:r>
            <a:r>
              <a:rPr lang="zh-CN" altLang="zh-CN" sz="2400" dirty="0">
                <a:sym typeface="+mn-ea"/>
              </a:rPr>
              <a:t>和</a:t>
            </a:r>
            <a:r>
              <a:rPr lang="zh-CN" altLang="zh-CN" sz="2400" dirty="0"/>
              <a:t>《孟子》并称为“四书”。宋、元以后，《中庸》成为学校官定的教科书和科举考试的必读书，对古代教育产生了极大的影响。</a:t>
            </a:r>
            <a:endParaRPr lang="en-US" altLang="zh-CN" sz="2400" dirty="0"/>
          </a:p>
          <a:p>
            <a:pPr indent="457200"/>
            <a:r>
              <a:rPr lang="zh-CN" altLang="zh-CN" sz="2400" dirty="0">
                <a:sym typeface="+mn-ea"/>
              </a:rPr>
              <a:t>庸者，用也，中庸是取中而用之，是为人做事要找的</a:t>
            </a:r>
            <a:r>
              <a:rPr lang="en-US" altLang="zh-CN" sz="2400" dirty="0">
                <a:sym typeface="+mn-ea"/>
              </a:rPr>
              <a:t>“</a:t>
            </a:r>
            <a:r>
              <a:rPr lang="zh-CN" altLang="en-US" sz="2400" dirty="0">
                <a:sym typeface="+mn-ea"/>
              </a:rPr>
              <a:t>平衡点</a:t>
            </a:r>
            <a:r>
              <a:rPr lang="en-US" altLang="zh-CN" sz="2400" dirty="0">
                <a:sym typeface="+mn-ea"/>
              </a:rPr>
              <a:t>”“</a:t>
            </a:r>
            <a:r>
              <a:rPr lang="zh-CN" altLang="en-US" sz="2400" dirty="0">
                <a:sym typeface="+mn-ea"/>
              </a:rPr>
              <a:t>临界点</a:t>
            </a:r>
            <a:r>
              <a:rPr lang="en-US" altLang="zh-CN" sz="2400" dirty="0">
                <a:sym typeface="+mn-ea"/>
              </a:rPr>
              <a:t>”</a:t>
            </a:r>
            <a:r>
              <a:rPr lang="zh-CN" altLang="en-US" sz="2400" dirty="0" smtClean="0">
                <a:sym typeface="+mn-ea"/>
              </a:rPr>
              <a:t>。</a:t>
            </a:r>
            <a:r>
              <a:rPr lang="zh-CN" altLang="zh-CN" sz="2400" dirty="0" smtClean="0"/>
              <a:t>中</a:t>
            </a:r>
            <a:r>
              <a:rPr lang="zh-CN" altLang="zh-CN" sz="2400" dirty="0"/>
              <a:t>庸，是儒家的实践哲学；</a:t>
            </a:r>
            <a:r>
              <a:rPr lang="zh-CN" altLang="zh-CN" sz="2400" dirty="0">
                <a:sym typeface="+mn-ea"/>
              </a:rPr>
              <a:t>中庸之道，</a:t>
            </a:r>
            <a:r>
              <a:rPr lang="zh-CN" altLang="zh-CN" sz="2400" dirty="0"/>
              <a:t>是儒家最高的道德标准，也是解决一切问题的最高智慧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/>
            <a:r>
              <a:rPr lang="zh-CN" altLang="en-US" sz="2400" dirty="0" smtClean="0"/>
              <a:t>选文是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中庸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的第一章，具有全篇总纲的性质，后面十章都是围绕这章内容展开。选文从道不可片刻离开引入话题，强调“慎其独”，要求人们按照道的原则修养自身，以至“中和“，即中庸。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43872" y="884240"/>
            <a:ext cx="7128792" cy="56323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第一章</a:t>
            </a:r>
          </a:p>
          <a:p>
            <a:r>
              <a:rPr lang="zh-CN" altLang="en-US" sz="2400" dirty="0"/>
              <a:t>　　人的自然禀赋叫做“性”，顺着本性行事叫做“道”，按照“道”的原则修养叫做“教”。</a:t>
            </a:r>
          </a:p>
          <a:p>
            <a:r>
              <a:rPr lang="zh-CN" altLang="en-US" sz="2400" dirty="0"/>
              <a:t>　　“道”是不可以片刻离开的，如果可以离开，那就不是“道”了。所以，品德高尚的人在没有人看见的地方也是谨慎的，在没有人听见的地方也是有所戒惧的。</a:t>
            </a:r>
          </a:p>
          <a:p>
            <a:r>
              <a:rPr lang="zh-CN" altLang="en-US" sz="2400" dirty="0"/>
              <a:t>　　越是隐蔽的地方越是明显，越是细微的地方越是显著。所以，品德高尚的人在一人独处的时候也是谨慎的。</a:t>
            </a:r>
          </a:p>
          <a:p>
            <a:r>
              <a:rPr lang="zh-CN" altLang="en-US" sz="2400" dirty="0"/>
              <a:t>　　喜怒哀乐没有表现出来的时候，叫做“中”；表现出来以后符合节度，叫做“和”。“中”，是人人都有的本性；“和”，是大家遵循的原则。</a:t>
            </a:r>
          </a:p>
          <a:p>
            <a:r>
              <a:rPr lang="zh-CN" altLang="en-US" sz="2400" dirty="0"/>
              <a:t>　　达到“中和”的境界，天地便各在其位了，万物便生长繁育了。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9336" y="985093"/>
            <a:ext cx="4625956" cy="55399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第一章 </a:t>
            </a:r>
          </a:p>
          <a:p>
            <a:endParaRPr lang="zh-CN" altLang="en-US" dirty="0"/>
          </a:p>
          <a:p>
            <a:r>
              <a:rPr lang="zh-CN" altLang="en-US" dirty="0"/>
              <a:t>　</a:t>
            </a:r>
            <a:r>
              <a:rPr lang="zh-CN" altLang="en-US" sz="2400" dirty="0"/>
              <a:t>　天命之谓</a:t>
            </a:r>
            <a:r>
              <a:rPr lang="zh-CN" altLang="en-US" sz="2400" dirty="0" smtClean="0"/>
              <a:t>性，率</a:t>
            </a:r>
            <a:r>
              <a:rPr lang="zh-CN" altLang="en-US" sz="2400" dirty="0"/>
              <a:t>性之谓</a:t>
            </a:r>
            <a:r>
              <a:rPr lang="zh-CN" altLang="en-US" sz="2400" dirty="0" smtClean="0"/>
              <a:t>道，修</a:t>
            </a:r>
            <a:r>
              <a:rPr lang="zh-CN" altLang="en-US" sz="2400" dirty="0"/>
              <a:t>道之谓教。</a:t>
            </a:r>
          </a:p>
          <a:p>
            <a:r>
              <a:rPr lang="zh-CN" altLang="en-US" sz="2400" dirty="0"/>
              <a:t>　　道也者，不可须臾离</a:t>
            </a:r>
            <a:r>
              <a:rPr lang="zh-CN" altLang="en-US" sz="2400" dirty="0" smtClean="0"/>
              <a:t>也；可</a:t>
            </a:r>
            <a:r>
              <a:rPr lang="zh-CN" altLang="en-US" sz="2400" dirty="0"/>
              <a:t>离，非道也。是故君子戒慎乎其所不睹，恐惧乎其所不闻。</a:t>
            </a:r>
          </a:p>
          <a:p>
            <a:r>
              <a:rPr lang="zh-CN" altLang="en-US" sz="2400" dirty="0"/>
              <a:t>　　莫见乎隐，莫显乎微。故君子慎其独也。</a:t>
            </a:r>
          </a:p>
          <a:p>
            <a:r>
              <a:rPr lang="zh-CN" altLang="en-US" sz="2400" dirty="0"/>
              <a:t>　　喜、怒、哀、乐之未发，谓之中。发而皆中节，谓之和。中也者，天下之大本也。和也者，天下之达道也。</a:t>
            </a:r>
          </a:p>
          <a:p>
            <a:r>
              <a:rPr lang="zh-CN" altLang="en-US" sz="2400" dirty="0"/>
              <a:t>　　致中和，天地位焉，万物育焉。</a:t>
            </a:r>
          </a:p>
        </p:txBody>
      </p:sp>
      <p:pic>
        <p:nvPicPr>
          <p:cNvPr id="8" name="图片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0"/>
            <a:ext cx="20621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967476" y="908720"/>
            <a:ext cx="1272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译文：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1344" y="188640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汉仪青云W" panose="00020600040101010101" pitchFamily="18" charset="-122"/>
                <a:ea typeface="汉仪青云W" panose="00020600040101010101" pitchFamily="18" charset="-122"/>
              </a:rPr>
              <a:t>诵读内容</a:t>
            </a:r>
            <a:endParaRPr lang="zh-CN" altLang="en-US" sz="3200" b="1" dirty="0">
              <a:solidFill>
                <a:srgbClr val="FF0000"/>
              </a:solidFill>
              <a:latin typeface="汉仪青云W" panose="00020600040101010101" pitchFamily="18" charset="-122"/>
              <a:ea typeface="汉仪青云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07368" y="1844824"/>
            <a:ext cx="11449272" cy="3416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/>
              <a:t>1</a:t>
            </a:r>
            <a:r>
              <a:rPr lang="zh-CN" altLang="en-US" sz="2400" dirty="0"/>
              <a:t>.中庸（上）诵读</a:t>
            </a:r>
          </a:p>
          <a:p>
            <a:pPr indent="457200"/>
            <a:r>
              <a:rPr lang="zh-CN" altLang="en-US" sz="2400" dirty="0"/>
              <a:t>http://zhjdzyk.eduyun.cn/content/jumpDetail?name=%E3%80%8A%E4%B8%AD%E5%BA%B8%E3%80%8B%EF%BC%88%E4%B8%8A%EF%BC%89</a:t>
            </a:r>
          </a:p>
          <a:p>
            <a:pPr indent="457200"/>
            <a:r>
              <a:rPr lang="zh-CN" altLang="en-US" sz="2400" dirty="0"/>
              <a:t>2.中庸（上）讲解</a:t>
            </a:r>
          </a:p>
          <a:p>
            <a:pPr indent="457200"/>
            <a:r>
              <a:rPr lang="zh-CN" altLang="en-US" sz="2400" dirty="0"/>
              <a:t>http://zhjdzyk.eduyun.cn/content/jumpDetail?name=%E3%80%8A%E4%B8%AD%E5%BA%B8%E3%80%8B%EF%BC%88%E4%B8%8A%EF%BC%89&amp;type=%E8%AE%B2%E8%A7%A3</a:t>
            </a:r>
          </a:p>
          <a:p>
            <a:pPr indent="457200"/>
            <a:r>
              <a:rPr lang="en-US" altLang="zh-CN" sz="2400" dirty="0"/>
              <a:t>3.</a:t>
            </a:r>
            <a:r>
              <a:rPr lang="zh-CN" altLang="en-US" sz="2400" dirty="0"/>
              <a:t>动漫视频《中庸·第一章》　http://</a:t>
            </a:r>
            <a:r>
              <a:rPr lang="zh-CN" altLang="en-US" sz="2400" dirty="0" smtClean="0"/>
              <a:t>v.youku.com/v_show/id_XMTcyNzg5Nzg4.html?tpa=dW5pb25faWQ9MjAwMDE0XzEwMDAwMV8wMV8wMQ&amp;refer=spugouss1705&amp;fromvsogou=1</a:t>
            </a:r>
            <a:endParaRPr lang="zh-CN" altLang="en-US" sz="2400" dirty="0"/>
          </a:p>
        </p:txBody>
      </p:sp>
      <p:pic>
        <p:nvPicPr>
          <p:cNvPr id="9" name="图片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757" y="84733"/>
            <a:ext cx="20621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9376" y="908720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汉仪青云W" panose="00020600040101010101" pitchFamily="18" charset="-122"/>
                <a:ea typeface="汉仪青云W" panose="00020600040101010101" pitchFamily="18" charset="-122"/>
              </a:rPr>
              <a:t>拓展资源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9428163" y="476250"/>
            <a:ext cx="0" cy="6264275"/>
          </a:xfrm>
          <a:prstGeom prst="line">
            <a:avLst/>
          </a:prstGeom>
          <a:ln w="12700">
            <a:solidFill>
              <a:srgbClr val="7A5A4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084" name="文本框 11"/>
          <p:cNvSpPr txBox="1">
            <a:spLocks noChangeArrowheads="1"/>
          </p:cNvSpPr>
          <p:nvPr/>
        </p:nvSpPr>
        <p:spPr bwMode="auto">
          <a:xfrm>
            <a:off x="8504833" y="908720"/>
            <a:ext cx="1846659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诵读中</a:t>
            </a:r>
            <a:r>
              <a:rPr lang="zh-CN" altLang="en-US" sz="36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华经典诗文，</a:t>
            </a:r>
            <a:endParaRPr lang="en-US" altLang="zh-CN" sz="3600" dirty="0">
              <a:solidFill>
                <a:srgbClr val="634A3C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 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        增</a:t>
            </a:r>
            <a:r>
              <a:rPr lang="zh-CN" altLang="en-US" sz="36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强民族文化自信。</a:t>
            </a:r>
          </a:p>
        </p:txBody>
      </p:sp>
      <p:sp>
        <p:nvSpPr>
          <p:cNvPr id="2" name="矩形 1"/>
          <p:cNvSpPr/>
          <p:nvPr/>
        </p:nvSpPr>
        <p:spPr>
          <a:xfrm>
            <a:off x="119063" y="115888"/>
            <a:ext cx="11953875" cy="6626225"/>
          </a:xfrm>
          <a:prstGeom prst="rect">
            <a:avLst/>
          </a:prstGeom>
          <a:noFill/>
          <a:ln w="19050">
            <a:solidFill>
              <a:srgbClr val="4D3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6087" name="图片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5" y="692696"/>
            <a:ext cx="5246688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5807968" y="476672"/>
            <a:ext cx="1519237" cy="2143125"/>
            <a:chOff x="9831388" y="444500"/>
            <a:chExt cx="1519237" cy="2143125"/>
          </a:xfrm>
        </p:grpSpPr>
        <p:pic>
          <p:nvPicPr>
            <p:cNvPr id="10" name="图片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1388" y="444500"/>
              <a:ext cx="1519237" cy="214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75850" y="817563"/>
              <a:ext cx="1231900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0"/>
            <p:cNvSpPr>
              <a:spLocks noChangeArrowheads="1"/>
            </p:cNvSpPr>
            <p:nvPr/>
          </p:nvSpPr>
          <p:spPr bwMode="auto">
            <a:xfrm>
              <a:off x="10026650" y="1631950"/>
              <a:ext cx="13239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FF0000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中庸之道</a:t>
              </a:r>
            </a:p>
          </p:txBody>
        </p:sp>
      </p:grpSp>
      <p:pic>
        <p:nvPicPr>
          <p:cNvPr id="13" name="图片 12" descr="屏幕剪辑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9185"/>
          <a:stretch>
            <a:fillRect/>
          </a:stretch>
        </p:blipFill>
        <p:spPr>
          <a:xfrm>
            <a:off x="191344" y="147789"/>
            <a:ext cx="4637651" cy="513007"/>
          </a:xfrm>
          <a:prstGeom prst="rect">
            <a:avLst/>
          </a:prstGeom>
          <a:ln w="19050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ISPRING_PRESENTATION_TITLE" val="PowerPoint 演示文稿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328</Words>
  <Application>Microsoft Office PowerPoint</Application>
  <PresentationFormat>自定义</PresentationFormat>
  <Paragraphs>37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72</cp:revision>
  <dcterms:created xsi:type="dcterms:W3CDTF">2017-07-13T07:28:00Z</dcterms:created>
  <dcterms:modified xsi:type="dcterms:W3CDTF">2022-04-27T00:41:23Z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ICV">
    <vt:lpwstr>2592CEE1D72F487F858DFB7AFBDBC5A9</vt:lpwstr>
  </property>
</Properties>
</file>