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4" r:id="rId4"/>
    <p:sldMasterId id="2147483668" r:id="rId5"/>
    <p:sldMasterId id="2147483672" r:id="rId6"/>
    <p:sldMasterId id="2147483676" r:id="rId7"/>
    <p:sldMasterId id="2147483680" r:id="rId8"/>
    <p:sldMasterId id="2147483684" r:id="rId9"/>
    <p:sldMasterId id="2147483688" r:id="rId10"/>
    <p:sldMasterId id="2147483692" r:id="rId11"/>
  </p:sldMasterIdLst>
  <p:notesMasterIdLst>
    <p:notesMasterId r:id="rId13"/>
  </p:notesMasterIdLst>
  <p:sldIdLst>
    <p:sldId id="341" r:id="rId12"/>
    <p:sldId id="317" r:id="rId14"/>
    <p:sldId id="374" r:id="rId15"/>
    <p:sldId id="375" r:id="rId16"/>
    <p:sldId id="376" r:id="rId17"/>
  </p:sldIdLst>
  <p:sldSz cx="12190095" cy="685927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AD93"/>
    <a:srgbClr val="5E8A43"/>
    <a:srgbClr val="F58C65"/>
    <a:srgbClr val="31B8B4"/>
    <a:srgbClr val="1983B7"/>
    <a:srgbClr val="4FC34E"/>
    <a:srgbClr val="E94E60"/>
    <a:srgbClr val="018989"/>
    <a:srgbClr val="27C5D6"/>
    <a:srgbClr val="E71F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94" autoAdjust="0"/>
    <p:restoredTop sz="95468" autoAdjust="0"/>
  </p:normalViewPr>
  <p:slideViewPr>
    <p:cSldViewPr snapToGrid="0" showGuides="1">
      <p:cViewPr>
        <p:scale>
          <a:sx n="66" d="100"/>
          <a:sy n="66" d="100"/>
        </p:scale>
        <p:origin x="606" y="630"/>
      </p:cViewPr>
      <p:guideLst>
        <p:guide orient="horz" pos="2132"/>
        <p:guide pos="38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gs" Target="tags/tag4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5.xml"/><Relationship Id="rId16" Type="http://schemas.openxmlformats.org/officeDocument/2006/relationships/slide" Target="slides/slide4.xml"/><Relationship Id="rId15" Type="http://schemas.openxmlformats.org/officeDocument/2006/relationships/slide" Target="slides/slide3.xml"/><Relationship Id="rId14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5" Type="http://schemas.openxmlformats.org/officeDocument/2006/relationships/theme" Target="../theme/theme10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6" Type="http://schemas.openxmlformats.org/officeDocument/2006/relationships/theme" Target="../theme/theme4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_rels/slideMaster6.xml.rels><?xml version="1.0" encoding="UTF-8" standalone="yes"?>
<Relationships xmlns="http://schemas.openxmlformats.org/package/2006/relationships"><Relationship Id="rId6" Type="http://schemas.openxmlformats.org/officeDocument/2006/relationships/theme" Target="../theme/theme6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7.xml.rels><?xml version="1.0" encoding="UTF-8" standalone="yes"?>
<Relationships xmlns="http://schemas.openxmlformats.org/package/2006/relationships"><Relationship Id="rId6" Type="http://schemas.openxmlformats.org/officeDocument/2006/relationships/theme" Target="../theme/theme7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/Relationships>
</file>

<file path=ppt/slideMasters/_rels/slideMaster8.xml.rels><?xml version="1.0" encoding="UTF-8" standalone="yes"?>
<Relationships xmlns="http://schemas.openxmlformats.org/package/2006/relationships"><Relationship Id="rId6" Type="http://schemas.openxmlformats.org/officeDocument/2006/relationships/theme" Target="../theme/theme8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/Relationships>
</file>

<file path=ppt/slideMasters/_rels/slideMaster9.xml.rels><?xml version="1.0" encoding="UTF-8" standalone="yes"?>
<Relationships xmlns="http://schemas.openxmlformats.org/package/2006/relationships"><Relationship Id="rId6" Type="http://schemas.openxmlformats.org/officeDocument/2006/relationships/theme" Target="../theme/theme9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43.xml"/><Relationship Id="rId5" Type="http://schemas.openxmlformats.org/officeDocument/2006/relationships/image" Target="../media/image9.png"/><Relationship Id="rId4" Type="http://schemas.openxmlformats.org/officeDocument/2006/relationships/tags" Target="../tags/tag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43.xml"/><Relationship Id="rId5" Type="http://schemas.openxmlformats.org/officeDocument/2006/relationships/image" Target="../media/image9.png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13200"/>
            <a:ext cx="12190413" cy="28463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61" y="-29816"/>
            <a:ext cx="5828902" cy="39052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34" y="-23129"/>
            <a:ext cx="8263216" cy="2615992"/>
          </a:xfrm>
          <a:prstGeom prst="rect">
            <a:avLst/>
          </a:prstGeom>
        </p:spPr>
      </p:pic>
      <p:sp>
        <p:nvSpPr>
          <p:cNvPr id="55" name="_14"/>
          <p:cNvSpPr txBox="1">
            <a:spLocks noChangeArrowheads="1"/>
          </p:cNvSpPr>
          <p:nvPr/>
        </p:nvSpPr>
        <p:spPr bwMode="auto">
          <a:xfrm>
            <a:off x="4442523" y="2533092"/>
            <a:ext cx="7719736" cy="1242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72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清明夜</a:t>
            </a:r>
            <a:endParaRPr lang="zh-CN" sz="72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0" name="Group 10"/>
          <p:cNvGrpSpPr/>
          <p:nvPr/>
        </p:nvGrpSpPr>
        <p:grpSpPr>
          <a:xfrm>
            <a:off x="7114880" y="3856529"/>
            <a:ext cx="2767508" cy="521970"/>
            <a:chOff x="4383584" y="10836651"/>
            <a:chExt cx="6126514" cy="1321936"/>
          </a:xfrm>
          <a:noFill/>
        </p:grpSpPr>
        <p:sp>
          <p:nvSpPr>
            <p:cNvPr id="61" name="Rectangle 11"/>
            <p:cNvSpPr/>
            <p:nvPr/>
          </p:nvSpPr>
          <p:spPr>
            <a:xfrm>
              <a:off x="4383584" y="10884560"/>
              <a:ext cx="6126514" cy="1212098"/>
            </a:xfrm>
            <a:prstGeom prst="rect">
              <a:avLst/>
            </a:prstGeom>
            <a:grpFill/>
            <a:ln w="127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rgbClr val="00B050"/>
                </a:solidFill>
              </a:endParaRPr>
            </a:p>
          </p:txBody>
        </p:sp>
        <p:sp>
          <p:nvSpPr>
            <p:cNvPr id="62" name="TextBox 223"/>
            <p:cNvSpPr txBox="1"/>
            <p:nvPr/>
          </p:nvSpPr>
          <p:spPr>
            <a:xfrm>
              <a:off x="4470951" y="10836651"/>
              <a:ext cx="5951811" cy="132193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sz="2800" spc="300" dirty="0" smtClean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 Semi" charset="0"/>
                </a:rPr>
                <a:t>（唐）</a:t>
              </a:r>
              <a:r>
                <a:rPr lang="en-US" altLang="zh-CN" sz="2800" spc="300" dirty="0" smtClean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 Semi" charset="0"/>
                </a:rPr>
                <a:t> </a:t>
              </a:r>
              <a:r>
                <a:rPr lang="zh-CN" altLang="en-US" sz="2800" spc="300" dirty="0" smtClean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 Semi" charset="0"/>
                </a:rPr>
                <a:t>白居易</a:t>
              </a:r>
              <a:endParaRPr lang="zh-CN" altLang="en-US" sz="2800" spc="3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Semi" charset="0"/>
              </a:endParaRPr>
            </a:p>
          </p:txBody>
        </p:sp>
      </p:grpSp>
      <p:pic>
        <p:nvPicPr>
          <p:cNvPr id="2" name="图片 1" descr="屏幕剪辑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grayscl/>
          </a:blip>
          <a:srcRect/>
          <a:stretch>
            <a:fillRect/>
          </a:stretch>
        </p:blipFill>
        <p:spPr>
          <a:xfrm>
            <a:off x="7554349" y="-299"/>
            <a:ext cx="4637651" cy="513007"/>
          </a:xfrm>
          <a:prstGeom prst="rect">
            <a:avLst/>
          </a:prstGeom>
          <a:ln w="19050">
            <a:solidFill>
              <a:schemeClr val="bg2">
                <a:lumMod val="50000"/>
              </a:schemeClr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9268460" y="6313170"/>
            <a:ext cx="2807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通识教育中心</a:t>
            </a:r>
            <a:endParaRPr lang="zh-CN" altLang="en-US" sz="2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98806" y="-15488"/>
            <a:ext cx="9371016" cy="1789718"/>
            <a:chOff x="1398806" y="-15488"/>
            <a:chExt cx="9371016" cy="1789718"/>
          </a:xfrm>
        </p:grpSpPr>
        <p:grpSp>
          <p:nvGrpSpPr>
            <p:cNvPr id="4" name="组合 3"/>
            <p:cNvGrpSpPr/>
            <p:nvPr/>
          </p:nvGrpSpPr>
          <p:grpSpPr>
            <a:xfrm>
              <a:off x="3774620" y="268779"/>
              <a:ext cx="4692650" cy="803276"/>
              <a:chOff x="2836636" y="389709"/>
              <a:chExt cx="4692650" cy="803276"/>
            </a:xfrm>
          </p:grpSpPr>
          <p:sp>
            <p:nvSpPr>
              <p:cNvPr id="32" name="9"/>
              <p:cNvSpPr txBox="1"/>
              <p:nvPr/>
            </p:nvSpPr>
            <p:spPr>
              <a:xfrm>
                <a:off x="2836636" y="389709"/>
                <a:ext cx="4692650" cy="6153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4000" dirty="0" smtClean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简介</a:t>
                </a:r>
                <a:endParaRPr lang="zh-CN" altLang="en-US" sz="4000" dirty="0" smtClean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 flipV="1">
                <a:off x="3220734" y="1138259"/>
                <a:ext cx="3860954" cy="54726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98806" y="-15488"/>
              <a:ext cx="2671320" cy="178971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98502" y="-15488"/>
              <a:ext cx="2671320" cy="1789718"/>
            </a:xfrm>
            <a:prstGeom prst="rect">
              <a:avLst/>
            </a:prstGeom>
          </p:spPr>
        </p:pic>
      </p:grpSp>
      <p:sp>
        <p:nvSpPr>
          <p:cNvPr id="6" name="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8985" y="1492250"/>
            <a:ext cx="11106150" cy="994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白居易（772年－846年），字乐天，号香山居士，又号醉吟先生，祖籍太原，生于河南新郑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唐代伟大的现实主义诗人，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与李白、杜甫并称为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唐代三大诗人。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的诗歌题材广泛，形式多样，语言平易通俗，有“诗魔”和“诗王”之称。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白居易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官至翰林学士、左赞善大夫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公元846年，在洛阳逝世，葬于香山。有《白氏长庆集》传世，代表诗作有《长恨歌》《卖炭翁》《琵琶行》等。 </a:t>
            </a:r>
            <a:endParaRPr lang="en-US" altLang="zh-CN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清明是二十四节气之一，在阳历四月五日前后，旧俗当天有扫墓、踏青、插柳等活动。在春光明媚的清明前后，人们尽情地亲近自然，到郊外踏青游玩。《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清明夜》就是白居易写的清明日外出踏青游玩习俗的诗。</a:t>
            </a:r>
            <a:endParaRPr lang="zh-CN" altLang="en-US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清明诗往往写祭念感怀多，而此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诗则妙在未写清明的清冷。</a:t>
            </a:r>
            <a:endParaRPr lang="zh-CN" altLang="en-US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398806" y="-15488"/>
            <a:ext cx="9371016" cy="1789718"/>
            <a:chOff x="1398806" y="-15488"/>
            <a:chExt cx="9371016" cy="178971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98806" y="-15488"/>
              <a:ext cx="2671320" cy="178971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98502" y="-15488"/>
              <a:ext cx="2671320" cy="1789718"/>
            </a:xfrm>
            <a:prstGeom prst="rect">
              <a:avLst/>
            </a:prstGeom>
          </p:spPr>
        </p:pic>
      </p:grpSp>
      <p:grpSp>
        <p:nvGrpSpPr>
          <p:cNvPr id="31" name="组合 73"/>
          <p:cNvGrpSpPr/>
          <p:nvPr/>
        </p:nvGrpSpPr>
        <p:grpSpPr bwMode="auto">
          <a:xfrm>
            <a:off x="72391" y="1257935"/>
            <a:ext cx="6341109" cy="4255770"/>
            <a:chOff x="-170582" y="0"/>
            <a:chExt cx="3373146" cy="3351213"/>
          </a:xfrm>
          <a:solidFill>
            <a:schemeClr val="accent1">
              <a:lumMod val="75000"/>
            </a:schemeClr>
          </a:solidFill>
        </p:grpSpPr>
        <p:sp>
          <p:nvSpPr>
            <p:cNvPr id="32" name="Freeform 5"/>
            <p:cNvSpPr/>
            <p:nvPr/>
          </p:nvSpPr>
          <p:spPr bwMode="auto">
            <a:xfrm>
              <a:off x="1222375" y="2624138"/>
              <a:ext cx="727075" cy="727075"/>
            </a:xfrm>
            <a:custGeom>
              <a:avLst/>
              <a:gdLst>
                <a:gd name="T0" fmla="*/ 2147483646 w 458"/>
                <a:gd name="T1" fmla="*/ 2147483646 h 458"/>
                <a:gd name="T2" fmla="*/ 0 w 458"/>
                <a:gd name="T3" fmla="*/ 2147483646 h 458"/>
                <a:gd name="T4" fmla="*/ 2147483646 w 458"/>
                <a:gd name="T5" fmla="*/ 0 h 458"/>
                <a:gd name="T6" fmla="*/ 2147483646 w 458"/>
                <a:gd name="T7" fmla="*/ 2147483646 h 458"/>
                <a:gd name="T8" fmla="*/ 2147483646 w 458"/>
                <a:gd name="T9" fmla="*/ 2147483646 h 4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8" h="458">
                  <a:moveTo>
                    <a:pt x="229" y="458"/>
                  </a:moveTo>
                  <a:lnTo>
                    <a:pt x="0" y="228"/>
                  </a:lnTo>
                  <a:lnTo>
                    <a:pt x="229" y="0"/>
                  </a:lnTo>
                  <a:lnTo>
                    <a:pt x="458" y="228"/>
                  </a:lnTo>
                  <a:lnTo>
                    <a:pt x="229" y="4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Rectangle 6"/>
            <p:cNvSpPr>
              <a:spLocks noChangeArrowheads="1"/>
            </p:cNvSpPr>
            <p:nvPr/>
          </p:nvSpPr>
          <p:spPr bwMode="auto">
            <a:xfrm>
              <a:off x="1585913" y="1592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Rectangle 7"/>
            <p:cNvSpPr>
              <a:spLocks noChangeArrowheads="1"/>
            </p:cNvSpPr>
            <p:nvPr/>
          </p:nvSpPr>
          <p:spPr bwMode="auto">
            <a:xfrm>
              <a:off x="1585913" y="1592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Rectangle 8"/>
            <p:cNvSpPr>
              <a:spLocks noChangeArrowheads="1"/>
            </p:cNvSpPr>
            <p:nvPr/>
          </p:nvSpPr>
          <p:spPr bwMode="auto">
            <a:xfrm>
              <a:off x="1585913" y="1592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Rectangle 9"/>
            <p:cNvSpPr>
              <a:spLocks noChangeArrowheads="1"/>
            </p:cNvSpPr>
            <p:nvPr/>
          </p:nvSpPr>
          <p:spPr bwMode="auto">
            <a:xfrm>
              <a:off x="1585913" y="1592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Rectangle 10"/>
            <p:cNvSpPr>
              <a:spLocks noChangeArrowheads="1"/>
            </p:cNvSpPr>
            <p:nvPr/>
          </p:nvSpPr>
          <p:spPr bwMode="auto">
            <a:xfrm>
              <a:off x="1585913" y="1592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Rectangle 11"/>
            <p:cNvSpPr>
              <a:spLocks noChangeArrowheads="1"/>
            </p:cNvSpPr>
            <p:nvPr/>
          </p:nvSpPr>
          <p:spPr bwMode="auto">
            <a:xfrm>
              <a:off x="1585913" y="1592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12"/>
            <p:cNvSpPr/>
            <p:nvPr/>
          </p:nvSpPr>
          <p:spPr bwMode="auto">
            <a:xfrm>
              <a:off x="1585913" y="130175"/>
              <a:ext cx="1120775" cy="1462088"/>
            </a:xfrm>
            <a:custGeom>
              <a:avLst/>
              <a:gdLst>
                <a:gd name="T0" fmla="*/ 2147483646 w 400"/>
                <a:gd name="T1" fmla="*/ 2147483646 h 521"/>
                <a:gd name="T2" fmla="*/ 2147483646 w 400"/>
                <a:gd name="T3" fmla="*/ 0 h 521"/>
                <a:gd name="T4" fmla="*/ 0 w 400"/>
                <a:gd name="T5" fmla="*/ 2147483646 h 521"/>
                <a:gd name="T6" fmla="*/ 2147483646 w 400"/>
                <a:gd name="T7" fmla="*/ 2147483646 h 5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0" h="521">
                  <a:moveTo>
                    <a:pt x="400" y="120"/>
                  </a:moveTo>
                  <a:cubicBezTo>
                    <a:pt x="350" y="70"/>
                    <a:pt x="290" y="29"/>
                    <a:pt x="224" y="0"/>
                  </a:cubicBezTo>
                  <a:cubicBezTo>
                    <a:pt x="0" y="521"/>
                    <a:pt x="0" y="521"/>
                    <a:pt x="0" y="521"/>
                  </a:cubicBezTo>
                  <a:lnTo>
                    <a:pt x="400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13"/>
            <p:cNvSpPr/>
            <p:nvPr/>
          </p:nvSpPr>
          <p:spPr bwMode="auto">
            <a:xfrm>
              <a:off x="1585913" y="3175"/>
              <a:ext cx="627063" cy="1589088"/>
            </a:xfrm>
            <a:custGeom>
              <a:avLst/>
              <a:gdLst>
                <a:gd name="T0" fmla="*/ 0 w 224"/>
                <a:gd name="T1" fmla="*/ 2147483646 h 566"/>
                <a:gd name="T2" fmla="*/ 0 w 224"/>
                <a:gd name="T3" fmla="*/ 2147483646 h 566"/>
                <a:gd name="T4" fmla="*/ 2147483646 w 224"/>
                <a:gd name="T5" fmla="*/ 2147483646 h 566"/>
                <a:gd name="T6" fmla="*/ 0 w 224"/>
                <a:gd name="T7" fmla="*/ 0 h 566"/>
                <a:gd name="T8" fmla="*/ 0 w 224"/>
                <a:gd name="T9" fmla="*/ 0 h 566"/>
                <a:gd name="T10" fmla="*/ 0 w 224"/>
                <a:gd name="T11" fmla="*/ 2147483646 h 5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4" h="566">
                  <a:moveTo>
                    <a:pt x="0" y="566"/>
                  </a:moveTo>
                  <a:cubicBezTo>
                    <a:pt x="0" y="566"/>
                    <a:pt x="0" y="566"/>
                    <a:pt x="0" y="566"/>
                  </a:cubicBezTo>
                  <a:cubicBezTo>
                    <a:pt x="224" y="45"/>
                    <a:pt x="224" y="45"/>
                    <a:pt x="224" y="45"/>
                  </a:cubicBezTo>
                  <a:cubicBezTo>
                    <a:pt x="155" y="16"/>
                    <a:pt x="8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6"/>
                    <a:pt x="0" y="566"/>
                    <a:pt x="0" y="5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14"/>
            <p:cNvSpPr/>
            <p:nvPr/>
          </p:nvSpPr>
          <p:spPr bwMode="auto">
            <a:xfrm>
              <a:off x="0" y="466725"/>
              <a:ext cx="3171825" cy="2713038"/>
            </a:xfrm>
            <a:custGeom>
              <a:avLst/>
              <a:gdLst>
                <a:gd name="T0" fmla="*/ 2147483646 w 1132"/>
                <a:gd name="T1" fmla="*/ 0 h 967"/>
                <a:gd name="T2" fmla="*/ 2147483646 w 1132"/>
                <a:gd name="T3" fmla="*/ 2147483646 h 967"/>
                <a:gd name="T4" fmla="*/ 0 w 1132"/>
                <a:gd name="T5" fmla="*/ 2147483646 h 967"/>
                <a:gd name="T6" fmla="*/ 2147483646 w 1132"/>
                <a:gd name="T7" fmla="*/ 2147483646 h 967"/>
                <a:gd name="T8" fmla="*/ 2147483646 w 1132"/>
                <a:gd name="T9" fmla="*/ 2147483646 h 967"/>
                <a:gd name="T10" fmla="*/ 2147483646 w 1132"/>
                <a:gd name="T11" fmla="*/ 2147483646 h 967"/>
                <a:gd name="T12" fmla="*/ 2147483646 w 1132"/>
                <a:gd name="T13" fmla="*/ 2147483646 h 967"/>
                <a:gd name="T14" fmla="*/ 2147483646 w 1132"/>
                <a:gd name="T15" fmla="*/ 2147483646 h 967"/>
                <a:gd name="T16" fmla="*/ 2147483646 w 1132"/>
                <a:gd name="T17" fmla="*/ 2147483646 h 967"/>
                <a:gd name="T18" fmla="*/ 2147483646 w 1132"/>
                <a:gd name="T19" fmla="*/ 0 h 9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32" h="967">
                  <a:moveTo>
                    <a:pt x="966" y="0"/>
                  </a:moveTo>
                  <a:cubicBezTo>
                    <a:pt x="566" y="401"/>
                    <a:pt x="566" y="401"/>
                    <a:pt x="566" y="401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0" y="557"/>
                    <a:pt x="63" y="698"/>
                    <a:pt x="166" y="801"/>
                  </a:cubicBezTo>
                  <a:cubicBezTo>
                    <a:pt x="216" y="851"/>
                    <a:pt x="276" y="892"/>
                    <a:pt x="342" y="921"/>
                  </a:cubicBezTo>
                  <a:cubicBezTo>
                    <a:pt x="411" y="950"/>
                    <a:pt x="487" y="967"/>
                    <a:pt x="566" y="967"/>
                  </a:cubicBezTo>
                  <a:cubicBezTo>
                    <a:pt x="722" y="967"/>
                    <a:pt x="864" y="903"/>
                    <a:pt x="966" y="801"/>
                  </a:cubicBezTo>
                  <a:cubicBezTo>
                    <a:pt x="1025" y="743"/>
                    <a:pt x="1070" y="672"/>
                    <a:pt x="1099" y="593"/>
                  </a:cubicBezTo>
                  <a:cubicBezTo>
                    <a:pt x="1120" y="533"/>
                    <a:pt x="1132" y="468"/>
                    <a:pt x="1132" y="401"/>
                  </a:cubicBezTo>
                  <a:cubicBezTo>
                    <a:pt x="1132" y="244"/>
                    <a:pt x="1069" y="103"/>
                    <a:pt x="96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15"/>
            <p:cNvSpPr/>
            <p:nvPr/>
          </p:nvSpPr>
          <p:spPr bwMode="auto">
            <a:xfrm>
              <a:off x="0" y="1049338"/>
              <a:ext cx="1585913" cy="542925"/>
            </a:xfrm>
            <a:custGeom>
              <a:avLst/>
              <a:gdLst>
                <a:gd name="T0" fmla="*/ 2147483646 w 566"/>
                <a:gd name="T1" fmla="*/ 2147483646 h 193"/>
                <a:gd name="T2" fmla="*/ 2147483646 w 566"/>
                <a:gd name="T3" fmla="*/ 0 h 193"/>
                <a:gd name="T4" fmla="*/ 0 w 566"/>
                <a:gd name="T5" fmla="*/ 2147483646 h 193"/>
                <a:gd name="T6" fmla="*/ 2147483646 w 566"/>
                <a:gd name="T7" fmla="*/ 2147483646 h 19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66" h="193">
                  <a:moveTo>
                    <a:pt x="566" y="193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2" y="60"/>
                    <a:pt x="0" y="125"/>
                    <a:pt x="0" y="193"/>
                  </a:cubicBezTo>
                  <a:cubicBezTo>
                    <a:pt x="566" y="193"/>
                    <a:pt x="566" y="193"/>
                    <a:pt x="566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16"/>
            <p:cNvSpPr/>
            <p:nvPr/>
          </p:nvSpPr>
          <p:spPr bwMode="auto">
            <a:xfrm>
              <a:off x="92075" y="0"/>
              <a:ext cx="1493838" cy="1592263"/>
            </a:xfrm>
            <a:custGeom>
              <a:avLst/>
              <a:gdLst>
                <a:gd name="T0" fmla="*/ 2147483646 w 533"/>
                <a:gd name="T1" fmla="*/ 2147483646 h 567"/>
                <a:gd name="T2" fmla="*/ 2147483646 w 533"/>
                <a:gd name="T3" fmla="*/ 2147483646 h 567"/>
                <a:gd name="T4" fmla="*/ 0 w 533"/>
                <a:gd name="T5" fmla="*/ 2147483646 h 567"/>
                <a:gd name="T6" fmla="*/ 2147483646 w 533"/>
                <a:gd name="T7" fmla="*/ 2147483646 h 567"/>
                <a:gd name="T8" fmla="*/ 2147483646 w 533"/>
                <a:gd name="T9" fmla="*/ 2147483646 h 567"/>
                <a:gd name="T10" fmla="*/ 2147483646 w 533"/>
                <a:gd name="T11" fmla="*/ 2147483646 h 5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3" h="567">
                  <a:moveTo>
                    <a:pt x="533" y="1"/>
                  </a:moveTo>
                  <a:cubicBezTo>
                    <a:pt x="377" y="0"/>
                    <a:pt x="235" y="64"/>
                    <a:pt x="133" y="166"/>
                  </a:cubicBezTo>
                  <a:cubicBezTo>
                    <a:pt x="74" y="225"/>
                    <a:pt x="29" y="295"/>
                    <a:pt x="0" y="374"/>
                  </a:cubicBezTo>
                  <a:cubicBezTo>
                    <a:pt x="533" y="567"/>
                    <a:pt x="533" y="567"/>
                    <a:pt x="533" y="567"/>
                  </a:cubicBezTo>
                  <a:cubicBezTo>
                    <a:pt x="533" y="567"/>
                    <a:pt x="533" y="567"/>
                    <a:pt x="533" y="567"/>
                  </a:cubicBezTo>
                  <a:lnTo>
                    <a:pt x="533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Rectangle 17"/>
            <p:cNvSpPr>
              <a:spLocks noChangeArrowheads="1"/>
            </p:cNvSpPr>
            <p:nvPr/>
          </p:nvSpPr>
          <p:spPr bwMode="auto">
            <a:xfrm>
              <a:off x="1585913" y="1592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18"/>
            <p:cNvSpPr/>
            <p:nvPr/>
          </p:nvSpPr>
          <p:spPr bwMode="auto">
            <a:xfrm>
              <a:off x="465138" y="469900"/>
              <a:ext cx="2241550" cy="2244725"/>
            </a:xfrm>
            <a:custGeom>
              <a:avLst/>
              <a:gdLst>
                <a:gd name="T0" fmla="*/ 2147483646 w 800"/>
                <a:gd name="T1" fmla="*/ 2147483646 h 800"/>
                <a:gd name="T2" fmla="*/ 0 w 800"/>
                <a:gd name="T3" fmla="*/ 2147483646 h 800"/>
                <a:gd name="T4" fmla="*/ 2147483646 w 800"/>
                <a:gd name="T5" fmla="*/ 0 h 800"/>
                <a:gd name="T6" fmla="*/ 2147483646 w 800"/>
                <a:gd name="T7" fmla="*/ 2147483646 h 800"/>
                <a:gd name="T8" fmla="*/ 2147483646 w 800"/>
                <a:gd name="T9" fmla="*/ 2147483646 h 8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0" h="800">
                  <a:moveTo>
                    <a:pt x="400" y="800"/>
                  </a:moveTo>
                  <a:cubicBezTo>
                    <a:pt x="179" y="800"/>
                    <a:pt x="0" y="620"/>
                    <a:pt x="0" y="400"/>
                  </a:cubicBezTo>
                  <a:cubicBezTo>
                    <a:pt x="0" y="179"/>
                    <a:pt x="179" y="0"/>
                    <a:pt x="400" y="0"/>
                  </a:cubicBezTo>
                  <a:cubicBezTo>
                    <a:pt x="621" y="0"/>
                    <a:pt x="800" y="179"/>
                    <a:pt x="800" y="400"/>
                  </a:cubicBezTo>
                  <a:cubicBezTo>
                    <a:pt x="800" y="621"/>
                    <a:pt x="621" y="800"/>
                    <a:pt x="400" y="8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文本框 70"/>
            <p:cNvSpPr txBox="1">
              <a:spLocks noChangeArrowheads="1"/>
            </p:cNvSpPr>
            <p:nvPr/>
          </p:nvSpPr>
          <p:spPr bwMode="auto">
            <a:xfrm>
              <a:off x="-170582" y="470030"/>
              <a:ext cx="3373146" cy="2777177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3600">
                  <a:solidFill>
                    <a:schemeClr val="bg1"/>
                  </a:solidFill>
                </a:rPr>
                <a:t>清明夜</a:t>
              </a:r>
              <a:endParaRPr lang="en-US" altLang="zh-CN" sz="3600">
                <a:solidFill>
                  <a:schemeClr val="bg1"/>
                </a:solidFill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chemeClr val="bg1"/>
                  </a:solidFill>
                </a:rPr>
                <a:t> 〔唐代〕</a:t>
              </a:r>
              <a:r>
                <a:rPr lang="en-US" altLang="zh-CN">
                  <a:solidFill>
                    <a:schemeClr val="bg1"/>
                  </a:solidFill>
                  <a:sym typeface="+mn-ea"/>
                </a:rPr>
                <a:t>白居易</a:t>
              </a:r>
              <a:endParaRPr lang="en-US" altLang="zh-CN">
                <a:solidFill>
                  <a:schemeClr val="bg1"/>
                </a:solidFill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>
                <a:solidFill>
                  <a:schemeClr val="bg1"/>
                </a:solidFill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chemeClr val="bg1"/>
                  </a:solidFill>
                </a:rPr>
                <a:t>好风胧月清明夜，碧砌红轩刺史家。</a:t>
              </a:r>
              <a:endParaRPr lang="en-US" altLang="zh-CN" sz="3200">
                <a:solidFill>
                  <a:schemeClr val="bg1"/>
                </a:solidFill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chemeClr val="bg1"/>
                  </a:solidFill>
                </a:rPr>
                <a:t>独绕回廊行复歇，遥听弦管暗看花。</a:t>
              </a:r>
              <a:endParaRPr lang="en-US" altLang="zh-CN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组合 74"/>
          <p:cNvGrpSpPr/>
          <p:nvPr/>
        </p:nvGrpSpPr>
        <p:grpSpPr bwMode="auto">
          <a:xfrm>
            <a:off x="6413500" y="1257300"/>
            <a:ext cx="5875020" cy="4549140"/>
            <a:chOff x="0" y="0"/>
            <a:chExt cx="3440700" cy="3608007"/>
          </a:xfrm>
          <a:solidFill>
            <a:srgbClr val="00B050"/>
          </a:solidFill>
        </p:grpSpPr>
        <p:sp>
          <p:nvSpPr>
            <p:cNvPr id="48" name="Freeform 19"/>
            <p:cNvSpPr/>
            <p:nvPr/>
          </p:nvSpPr>
          <p:spPr bwMode="auto">
            <a:xfrm>
              <a:off x="1222393" y="2624005"/>
              <a:ext cx="727039" cy="984002"/>
            </a:xfrm>
            <a:custGeom>
              <a:avLst/>
              <a:gdLst>
                <a:gd name="T0" fmla="*/ 2147483646 w 458"/>
                <a:gd name="T1" fmla="*/ 2147483646 h 458"/>
                <a:gd name="T2" fmla="*/ 0 w 458"/>
                <a:gd name="T3" fmla="*/ 2147483646 h 458"/>
                <a:gd name="T4" fmla="*/ 2147483646 w 458"/>
                <a:gd name="T5" fmla="*/ 0 h 458"/>
                <a:gd name="T6" fmla="*/ 2147483646 w 458"/>
                <a:gd name="T7" fmla="*/ 2147483646 h 458"/>
                <a:gd name="T8" fmla="*/ 2147483646 w 458"/>
                <a:gd name="T9" fmla="*/ 2147483646 h 4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8" h="458">
                  <a:moveTo>
                    <a:pt x="229" y="458"/>
                  </a:moveTo>
                  <a:lnTo>
                    <a:pt x="0" y="228"/>
                  </a:lnTo>
                  <a:lnTo>
                    <a:pt x="229" y="0"/>
                  </a:lnTo>
                  <a:lnTo>
                    <a:pt x="458" y="228"/>
                  </a:lnTo>
                  <a:lnTo>
                    <a:pt x="229" y="4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Rectangle 20"/>
            <p:cNvSpPr>
              <a:spLocks noChangeArrowheads="1"/>
            </p:cNvSpPr>
            <p:nvPr/>
          </p:nvSpPr>
          <p:spPr bwMode="auto">
            <a:xfrm>
              <a:off x="1585913" y="1592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21"/>
            <p:cNvSpPr/>
            <p:nvPr/>
          </p:nvSpPr>
          <p:spPr bwMode="auto">
            <a:xfrm>
              <a:off x="1585913" y="466725"/>
              <a:ext cx="1585913" cy="2247900"/>
            </a:xfrm>
            <a:custGeom>
              <a:avLst/>
              <a:gdLst>
                <a:gd name="T0" fmla="*/ 2147483646 w 566"/>
                <a:gd name="T1" fmla="*/ 2147483646 h 801"/>
                <a:gd name="T2" fmla="*/ 2147483646 w 566"/>
                <a:gd name="T3" fmla="*/ 2147483646 h 801"/>
                <a:gd name="T4" fmla="*/ 2147483646 w 566"/>
                <a:gd name="T5" fmla="*/ 2147483646 h 801"/>
                <a:gd name="T6" fmla="*/ 2147483646 w 566"/>
                <a:gd name="T7" fmla="*/ 0 h 801"/>
                <a:gd name="T8" fmla="*/ 0 w 566"/>
                <a:gd name="T9" fmla="*/ 2147483646 h 801"/>
                <a:gd name="T10" fmla="*/ 0 w 566"/>
                <a:gd name="T11" fmla="*/ 2147483646 h 801"/>
                <a:gd name="T12" fmla="*/ 0 w 566"/>
                <a:gd name="T13" fmla="*/ 2147483646 h 801"/>
                <a:gd name="T14" fmla="*/ 2147483646 w 566"/>
                <a:gd name="T15" fmla="*/ 2147483646 h 80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66" h="801">
                  <a:moveTo>
                    <a:pt x="400" y="801"/>
                  </a:moveTo>
                  <a:cubicBezTo>
                    <a:pt x="458" y="743"/>
                    <a:pt x="504" y="672"/>
                    <a:pt x="533" y="593"/>
                  </a:cubicBezTo>
                  <a:cubicBezTo>
                    <a:pt x="554" y="533"/>
                    <a:pt x="566" y="468"/>
                    <a:pt x="566" y="401"/>
                  </a:cubicBezTo>
                  <a:cubicBezTo>
                    <a:pt x="566" y="244"/>
                    <a:pt x="503" y="103"/>
                    <a:pt x="400" y="0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0" y="401"/>
                    <a:pt x="0" y="401"/>
                    <a:pt x="0" y="401"/>
                  </a:cubicBezTo>
                  <a:lnTo>
                    <a:pt x="400" y="8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Rectangle 22"/>
            <p:cNvSpPr>
              <a:spLocks noChangeArrowheads="1"/>
            </p:cNvSpPr>
            <p:nvPr/>
          </p:nvSpPr>
          <p:spPr bwMode="auto">
            <a:xfrm>
              <a:off x="1585913" y="1592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Rectangle 23"/>
            <p:cNvSpPr>
              <a:spLocks noChangeArrowheads="1"/>
            </p:cNvSpPr>
            <p:nvPr/>
          </p:nvSpPr>
          <p:spPr bwMode="auto">
            <a:xfrm>
              <a:off x="1585913" y="1592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" name="Rectangle 24"/>
            <p:cNvSpPr>
              <a:spLocks noChangeArrowheads="1"/>
            </p:cNvSpPr>
            <p:nvPr/>
          </p:nvSpPr>
          <p:spPr bwMode="auto">
            <a:xfrm>
              <a:off x="1585913" y="1592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" name="Rectangle 25"/>
            <p:cNvSpPr>
              <a:spLocks noChangeArrowheads="1"/>
            </p:cNvSpPr>
            <p:nvPr/>
          </p:nvSpPr>
          <p:spPr bwMode="auto">
            <a:xfrm>
              <a:off x="1585913" y="1592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26"/>
            <p:cNvSpPr>
              <a:spLocks noChangeArrowheads="1"/>
            </p:cNvSpPr>
            <p:nvPr/>
          </p:nvSpPr>
          <p:spPr bwMode="auto">
            <a:xfrm>
              <a:off x="1585913" y="1592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27"/>
            <p:cNvSpPr/>
            <p:nvPr/>
          </p:nvSpPr>
          <p:spPr bwMode="auto">
            <a:xfrm>
              <a:off x="1585913" y="130175"/>
              <a:ext cx="1120775" cy="1462088"/>
            </a:xfrm>
            <a:custGeom>
              <a:avLst/>
              <a:gdLst>
                <a:gd name="T0" fmla="*/ 2147483646 w 400"/>
                <a:gd name="T1" fmla="*/ 2147483646 h 521"/>
                <a:gd name="T2" fmla="*/ 2147483646 w 400"/>
                <a:gd name="T3" fmla="*/ 0 h 521"/>
                <a:gd name="T4" fmla="*/ 0 w 400"/>
                <a:gd name="T5" fmla="*/ 2147483646 h 521"/>
                <a:gd name="T6" fmla="*/ 2147483646 w 400"/>
                <a:gd name="T7" fmla="*/ 2147483646 h 5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0" h="521">
                  <a:moveTo>
                    <a:pt x="400" y="120"/>
                  </a:moveTo>
                  <a:cubicBezTo>
                    <a:pt x="350" y="70"/>
                    <a:pt x="290" y="29"/>
                    <a:pt x="224" y="0"/>
                  </a:cubicBezTo>
                  <a:cubicBezTo>
                    <a:pt x="0" y="521"/>
                    <a:pt x="0" y="521"/>
                    <a:pt x="0" y="521"/>
                  </a:cubicBezTo>
                  <a:lnTo>
                    <a:pt x="400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Freeform 28"/>
            <p:cNvSpPr/>
            <p:nvPr/>
          </p:nvSpPr>
          <p:spPr bwMode="auto">
            <a:xfrm>
              <a:off x="1585913" y="3175"/>
              <a:ext cx="627063" cy="1589088"/>
            </a:xfrm>
            <a:custGeom>
              <a:avLst/>
              <a:gdLst>
                <a:gd name="T0" fmla="*/ 0 w 224"/>
                <a:gd name="T1" fmla="*/ 2147483646 h 566"/>
                <a:gd name="T2" fmla="*/ 0 w 224"/>
                <a:gd name="T3" fmla="*/ 2147483646 h 566"/>
                <a:gd name="T4" fmla="*/ 2147483646 w 224"/>
                <a:gd name="T5" fmla="*/ 2147483646 h 566"/>
                <a:gd name="T6" fmla="*/ 0 w 224"/>
                <a:gd name="T7" fmla="*/ 0 h 566"/>
                <a:gd name="T8" fmla="*/ 0 w 224"/>
                <a:gd name="T9" fmla="*/ 0 h 566"/>
                <a:gd name="T10" fmla="*/ 0 w 224"/>
                <a:gd name="T11" fmla="*/ 2147483646 h 5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4" h="566">
                  <a:moveTo>
                    <a:pt x="0" y="566"/>
                  </a:moveTo>
                  <a:cubicBezTo>
                    <a:pt x="0" y="566"/>
                    <a:pt x="0" y="566"/>
                    <a:pt x="0" y="566"/>
                  </a:cubicBezTo>
                  <a:cubicBezTo>
                    <a:pt x="224" y="45"/>
                    <a:pt x="224" y="45"/>
                    <a:pt x="224" y="45"/>
                  </a:cubicBezTo>
                  <a:cubicBezTo>
                    <a:pt x="155" y="16"/>
                    <a:pt x="79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6"/>
                    <a:pt x="0" y="566"/>
                    <a:pt x="0" y="5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29"/>
            <p:cNvSpPr/>
            <p:nvPr/>
          </p:nvSpPr>
          <p:spPr bwMode="auto">
            <a:xfrm>
              <a:off x="0" y="1592263"/>
              <a:ext cx="2706688" cy="1587500"/>
            </a:xfrm>
            <a:custGeom>
              <a:avLst/>
              <a:gdLst>
                <a:gd name="T0" fmla="*/ 2147483646 w 966"/>
                <a:gd name="T1" fmla="*/ 0 h 566"/>
                <a:gd name="T2" fmla="*/ 0 w 966"/>
                <a:gd name="T3" fmla="*/ 0 h 566"/>
                <a:gd name="T4" fmla="*/ 2147483646 w 966"/>
                <a:gd name="T5" fmla="*/ 2147483646 h 566"/>
                <a:gd name="T6" fmla="*/ 2147483646 w 966"/>
                <a:gd name="T7" fmla="*/ 2147483646 h 566"/>
                <a:gd name="T8" fmla="*/ 2147483646 w 966"/>
                <a:gd name="T9" fmla="*/ 2147483646 h 566"/>
                <a:gd name="T10" fmla="*/ 2147483646 w 966"/>
                <a:gd name="T11" fmla="*/ 2147483646 h 566"/>
                <a:gd name="T12" fmla="*/ 2147483646 w 966"/>
                <a:gd name="T13" fmla="*/ 0 h 5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66" h="566">
                  <a:moveTo>
                    <a:pt x="56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6"/>
                    <a:pt x="63" y="297"/>
                    <a:pt x="166" y="400"/>
                  </a:cubicBezTo>
                  <a:cubicBezTo>
                    <a:pt x="216" y="450"/>
                    <a:pt x="276" y="491"/>
                    <a:pt x="342" y="520"/>
                  </a:cubicBezTo>
                  <a:cubicBezTo>
                    <a:pt x="411" y="549"/>
                    <a:pt x="486" y="566"/>
                    <a:pt x="566" y="566"/>
                  </a:cubicBezTo>
                  <a:cubicBezTo>
                    <a:pt x="722" y="566"/>
                    <a:pt x="864" y="502"/>
                    <a:pt x="966" y="400"/>
                  </a:cubicBezTo>
                  <a:lnTo>
                    <a:pt x="5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" name="Freeform 30"/>
            <p:cNvSpPr/>
            <p:nvPr/>
          </p:nvSpPr>
          <p:spPr bwMode="auto">
            <a:xfrm>
              <a:off x="0" y="1049338"/>
              <a:ext cx="1585913" cy="542925"/>
            </a:xfrm>
            <a:custGeom>
              <a:avLst/>
              <a:gdLst>
                <a:gd name="T0" fmla="*/ 2147483646 w 566"/>
                <a:gd name="T1" fmla="*/ 2147483646 h 193"/>
                <a:gd name="T2" fmla="*/ 2147483646 w 566"/>
                <a:gd name="T3" fmla="*/ 0 h 193"/>
                <a:gd name="T4" fmla="*/ 0 w 566"/>
                <a:gd name="T5" fmla="*/ 2147483646 h 193"/>
                <a:gd name="T6" fmla="*/ 2147483646 w 566"/>
                <a:gd name="T7" fmla="*/ 2147483646 h 19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66" h="193">
                  <a:moveTo>
                    <a:pt x="566" y="193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2" y="60"/>
                    <a:pt x="0" y="125"/>
                    <a:pt x="0" y="193"/>
                  </a:cubicBezTo>
                  <a:cubicBezTo>
                    <a:pt x="566" y="193"/>
                    <a:pt x="566" y="193"/>
                    <a:pt x="566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" name="Freeform 31"/>
            <p:cNvSpPr/>
            <p:nvPr/>
          </p:nvSpPr>
          <p:spPr bwMode="auto">
            <a:xfrm>
              <a:off x="92075" y="0"/>
              <a:ext cx="1493838" cy="1592263"/>
            </a:xfrm>
            <a:custGeom>
              <a:avLst/>
              <a:gdLst>
                <a:gd name="T0" fmla="*/ 2147483646 w 533"/>
                <a:gd name="T1" fmla="*/ 2147483646 h 567"/>
                <a:gd name="T2" fmla="*/ 2147483646 w 533"/>
                <a:gd name="T3" fmla="*/ 2147483646 h 567"/>
                <a:gd name="T4" fmla="*/ 0 w 533"/>
                <a:gd name="T5" fmla="*/ 2147483646 h 567"/>
                <a:gd name="T6" fmla="*/ 2147483646 w 533"/>
                <a:gd name="T7" fmla="*/ 2147483646 h 567"/>
                <a:gd name="T8" fmla="*/ 2147483646 w 533"/>
                <a:gd name="T9" fmla="*/ 2147483646 h 567"/>
                <a:gd name="T10" fmla="*/ 2147483646 w 533"/>
                <a:gd name="T11" fmla="*/ 2147483646 h 5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3" h="567">
                  <a:moveTo>
                    <a:pt x="533" y="1"/>
                  </a:moveTo>
                  <a:cubicBezTo>
                    <a:pt x="377" y="0"/>
                    <a:pt x="235" y="64"/>
                    <a:pt x="133" y="166"/>
                  </a:cubicBezTo>
                  <a:cubicBezTo>
                    <a:pt x="74" y="225"/>
                    <a:pt x="29" y="295"/>
                    <a:pt x="0" y="374"/>
                  </a:cubicBezTo>
                  <a:cubicBezTo>
                    <a:pt x="533" y="567"/>
                    <a:pt x="533" y="567"/>
                    <a:pt x="533" y="567"/>
                  </a:cubicBezTo>
                  <a:cubicBezTo>
                    <a:pt x="533" y="567"/>
                    <a:pt x="533" y="567"/>
                    <a:pt x="533" y="567"/>
                  </a:cubicBezTo>
                  <a:lnTo>
                    <a:pt x="533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" name="Rectangle 32"/>
            <p:cNvSpPr>
              <a:spLocks noChangeArrowheads="1"/>
            </p:cNvSpPr>
            <p:nvPr/>
          </p:nvSpPr>
          <p:spPr bwMode="auto">
            <a:xfrm>
              <a:off x="1585913" y="1592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Freeform 33"/>
            <p:cNvSpPr/>
            <p:nvPr/>
          </p:nvSpPr>
          <p:spPr bwMode="auto">
            <a:xfrm>
              <a:off x="465138" y="469900"/>
              <a:ext cx="2241550" cy="2244725"/>
            </a:xfrm>
            <a:custGeom>
              <a:avLst/>
              <a:gdLst>
                <a:gd name="T0" fmla="*/ 2147483646 w 800"/>
                <a:gd name="T1" fmla="*/ 2147483646 h 800"/>
                <a:gd name="T2" fmla="*/ 0 w 800"/>
                <a:gd name="T3" fmla="*/ 2147483646 h 800"/>
                <a:gd name="T4" fmla="*/ 2147483646 w 800"/>
                <a:gd name="T5" fmla="*/ 0 h 800"/>
                <a:gd name="T6" fmla="*/ 2147483646 w 800"/>
                <a:gd name="T7" fmla="*/ 2147483646 h 800"/>
                <a:gd name="T8" fmla="*/ 2147483646 w 800"/>
                <a:gd name="T9" fmla="*/ 2147483646 h 8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0" h="800">
                  <a:moveTo>
                    <a:pt x="400" y="800"/>
                  </a:moveTo>
                  <a:cubicBezTo>
                    <a:pt x="179" y="800"/>
                    <a:pt x="0" y="620"/>
                    <a:pt x="0" y="400"/>
                  </a:cubicBezTo>
                  <a:cubicBezTo>
                    <a:pt x="0" y="179"/>
                    <a:pt x="179" y="0"/>
                    <a:pt x="400" y="0"/>
                  </a:cubicBezTo>
                  <a:cubicBezTo>
                    <a:pt x="621" y="0"/>
                    <a:pt x="800" y="179"/>
                    <a:pt x="800" y="400"/>
                  </a:cubicBezTo>
                  <a:cubicBezTo>
                    <a:pt x="800" y="621"/>
                    <a:pt x="621" y="800"/>
                    <a:pt x="400" y="8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3" name="文本框 71"/>
            <p:cNvSpPr txBox="1">
              <a:spLocks noChangeArrowheads="1"/>
            </p:cNvSpPr>
            <p:nvPr/>
          </p:nvSpPr>
          <p:spPr bwMode="auto">
            <a:xfrm>
              <a:off x="92228" y="784153"/>
              <a:ext cx="3348472" cy="210517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chemeClr val="bg1"/>
                  </a:solidFill>
                </a:rPr>
                <a:t>        清明夜晚清风习习月色朦胧，青石的台阶，红色的栏杆</a:t>
              </a:r>
              <a:r>
                <a:rPr lang="zh-CN" altLang="en-US">
                  <a:solidFill>
                    <a:schemeClr val="bg1"/>
                  </a:solidFill>
                </a:rPr>
                <a:t>，</a:t>
              </a:r>
              <a:r>
                <a:rPr lang="en-US" altLang="zh-CN">
                  <a:solidFill>
                    <a:schemeClr val="bg1"/>
                  </a:solidFill>
                </a:rPr>
                <a:t>这里是刺史的府宅。</a:t>
              </a:r>
              <a:endParaRPr lang="en-US" altLang="zh-CN">
                <a:solidFill>
                  <a:schemeClr val="bg1"/>
                </a:solidFill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chemeClr val="bg1"/>
                  </a:solidFill>
                </a:rPr>
                <a:t>         独自在回旋的走廊走走停停，听着远处弦管乐声</a:t>
              </a:r>
              <a:r>
                <a:rPr lang="zh-CN" altLang="en-US">
                  <a:solidFill>
                    <a:schemeClr val="bg1"/>
                  </a:solidFill>
                </a:rPr>
                <a:t>，</a:t>
              </a:r>
              <a:r>
                <a:rPr lang="en-US" altLang="zh-CN">
                  <a:solidFill>
                    <a:schemeClr val="bg1"/>
                  </a:solidFill>
                </a:rPr>
                <a:t>默默欣赏着院中盛开的花。</a:t>
              </a:r>
              <a:endParaRPr lang="en-US" altLang="zh-CN">
                <a:solidFill>
                  <a:schemeClr val="bg1"/>
                </a:solidFill>
              </a:endParaRPr>
            </a:p>
          </p:txBody>
        </p:sp>
      </p:grpSp>
      <p:sp>
        <p:nvSpPr>
          <p:cNvPr id="68" name="文本框 79"/>
          <p:cNvSpPr txBox="1">
            <a:spLocks noChangeArrowheads="1"/>
          </p:cNvSpPr>
          <p:nvPr/>
        </p:nvSpPr>
        <p:spPr bwMode="auto">
          <a:xfrm>
            <a:off x="6283643" y="1496695"/>
            <a:ext cx="11969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译文</a:t>
            </a:r>
            <a:endParaRPr lang="zh-CN" altLang="en-US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398806" y="-15488"/>
            <a:ext cx="9371016" cy="1789718"/>
            <a:chOff x="1398806" y="-15488"/>
            <a:chExt cx="9371016" cy="1789718"/>
          </a:xfrm>
        </p:grpSpPr>
        <p:grpSp>
          <p:nvGrpSpPr>
            <p:cNvPr id="11" name="组合 10"/>
            <p:cNvGrpSpPr/>
            <p:nvPr/>
          </p:nvGrpSpPr>
          <p:grpSpPr>
            <a:xfrm>
              <a:off x="3774620" y="268779"/>
              <a:ext cx="4692650" cy="803276"/>
              <a:chOff x="2836636" y="389709"/>
              <a:chExt cx="4692650" cy="803276"/>
            </a:xfrm>
          </p:grpSpPr>
          <p:sp>
            <p:nvSpPr>
              <p:cNvPr id="14" name="9"/>
              <p:cNvSpPr txBox="1"/>
              <p:nvPr/>
            </p:nvSpPr>
            <p:spPr>
              <a:xfrm>
                <a:off x="2836636" y="389709"/>
                <a:ext cx="4692650" cy="6153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4000" dirty="0" smtClean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资源拓展</a:t>
                </a:r>
                <a:endParaRPr lang="zh-CN" altLang="en-US" sz="4000" dirty="0" smtClean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 flipV="1">
                <a:off x="3220734" y="1138259"/>
                <a:ext cx="3860954" cy="54726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98806" y="-15488"/>
              <a:ext cx="2671320" cy="178971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98502" y="-15488"/>
              <a:ext cx="2671320" cy="1789718"/>
            </a:xfrm>
            <a:prstGeom prst="rect">
              <a:avLst/>
            </a:prstGeom>
          </p:spPr>
        </p:pic>
      </p:grpSp>
      <p:sp>
        <p:nvSpPr>
          <p:cNvPr id="8" name="圆角矩形 7"/>
          <p:cNvSpPr/>
          <p:nvPr/>
        </p:nvSpPr>
        <p:spPr>
          <a:xfrm>
            <a:off x="1031240" y="2526665"/>
            <a:ext cx="4692650" cy="3352800"/>
          </a:xfrm>
          <a:prstGeom prst="roundRect">
            <a:avLst>
              <a:gd name="adj" fmla="val 7594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811875" y="2795839"/>
            <a:ext cx="847019" cy="847019"/>
          </a:xfrm>
          <a:prstGeom prst="ellipse">
            <a:avLst/>
          </a:prstGeom>
          <a:solidFill>
            <a:srgbClr val="00B050"/>
          </a:solidFill>
          <a:ln w="25400"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042676" y="3005888"/>
            <a:ext cx="385415" cy="370647"/>
            <a:chOff x="6285705" y="2358559"/>
            <a:chExt cx="385415" cy="370647"/>
          </a:xfrm>
          <a:solidFill>
            <a:schemeClr val="bg1"/>
          </a:solidFill>
          <a:effectLst/>
        </p:grpSpPr>
        <p:sp>
          <p:nvSpPr>
            <p:cNvPr id="17" name="Oval 131"/>
            <p:cNvSpPr>
              <a:spLocks noChangeArrowheads="1"/>
            </p:cNvSpPr>
            <p:nvPr/>
          </p:nvSpPr>
          <p:spPr bwMode="auto">
            <a:xfrm>
              <a:off x="6391694" y="2358559"/>
              <a:ext cx="173437" cy="175656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18" name="Freeform 134"/>
            <p:cNvSpPr/>
            <p:nvPr/>
          </p:nvSpPr>
          <p:spPr bwMode="auto">
            <a:xfrm>
              <a:off x="6285705" y="2561609"/>
              <a:ext cx="385415" cy="167597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</p:grpSp>
      <p:sp>
        <p:nvSpPr>
          <p:cNvPr id="19" name="圆角矩形 18"/>
          <p:cNvSpPr/>
          <p:nvPr/>
        </p:nvSpPr>
        <p:spPr>
          <a:xfrm>
            <a:off x="6586220" y="2526665"/>
            <a:ext cx="5483860" cy="3237865"/>
          </a:xfrm>
          <a:prstGeom prst="roundRect">
            <a:avLst>
              <a:gd name="adj" fmla="val 7594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863060" y="2748056"/>
            <a:ext cx="847019" cy="84701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25400"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7097628" y="2985965"/>
            <a:ext cx="348399" cy="301947"/>
            <a:chOff x="6603016" y="4273770"/>
            <a:chExt cx="348399" cy="301947"/>
          </a:xfrm>
          <a:solidFill>
            <a:schemeClr val="bg1"/>
          </a:solidFill>
          <a:effectLst/>
        </p:grpSpPr>
        <p:sp>
          <p:nvSpPr>
            <p:cNvPr id="22" name="Freeform 19"/>
            <p:cNvSpPr/>
            <p:nvPr/>
          </p:nvSpPr>
          <p:spPr bwMode="auto">
            <a:xfrm>
              <a:off x="6657211" y="4400963"/>
              <a:ext cx="71339" cy="125535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6760072" y="4354510"/>
              <a:ext cx="71339" cy="171988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6864039" y="4316353"/>
              <a:ext cx="71339" cy="210147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6603016" y="4273770"/>
              <a:ext cx="348399" cy="301947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056253" y="5166767"/>
            <a:ext cx="439148" cy="366232"/>
            <a:chOff x="6974585" y="3291091"/>
            <a:chExt cx="439148" cy="366232"/>
          </a:xfrm>
          <a:solidFill>
            <a:schemeClr val="bg1"/>
          </a:solidFill>
          <a:effectLst/>
        </p:grpSpPr>
        <p:sp>
          <p:nvSpPr>
            <p:cNvPr id="34" name="Freeform 5"/>
            <p:cNvSpPr/>
            <p:nvPr/>
          </p:nvSpPr>
          <p:spPr bwMode="auto">
            <a:xfrm>
              <a:off x="6974585" y="3385549"/>
              <a:ext cx="336404" cy="271774"/>
            </a:xfrm>
            <a:custGeom>
              <a:avLst/>
              <a:gdLst>
                <a:gd name="T0" fmla="*/ 123 w 138"/>
                <a:gd name="T1" fmla="*/ 83 h 111"/>
                <a:gd name="T2" fmla="*/ 89 w 138"/>
                <a:gd name="T3" fmla="*/ 93 h 111"/>
                <a:gd name="T4" fmla="*/ 85 w 138"/>
                <a:gd name="T5" fmla="*/ 93 h 111"/>
                <a:gd name="T6" fmla="*/ 83 w 138"/>
                <a:gd name="T7" fmla="*/ 92 h 111"/>
                <a:gd name="T8" fmla="*/ 79 w 138"/>
                <a:gd name="T9" fmla="*/ 92 h 111"/>
                <a:gd name="T10" fmla="*/ 77 w 138"/>
                <a:gd name="T11" fmla="*/ 91 h 111"/>
                <a:gd name="T12" fmla="*/ 74 w 138"/>
                <a:gd name="T13" fmla="*/ 91 h 111"/>
                <a:gd name="T14" fmla="*/ 72 w 138"/>
                <a:gd name="T15" fmla="*/ 90 h 111"/>
                <a:gd name="T16" fmla="*/ 68 w 138"/>
                <a:gd name="T17" fmla="*/ 89 h 111"/>
                <a:gd name="T18" fmla="*/ 67 w 138"/>
                <a:gd name="T19" fmla="*/ 88 h 111"/>
                <a:gd name="T20" fmla="*/ 63 w 138"/>
                <a:gd name="T21" fmla="*/ 86 h 111"/>
                <a:gd name="T22" fmla="*/ 63 w 138"/>
                <a:gd name="T23" fmla="*/ 86 h 111"/>
                <a:gd name="T24" fmla="*/ 50 w 138"/>
                <a:gd name="T25" fmla="*/ 76 h 111"/>
                <a:gd name="T26" fmla="*/ 50 w 138"/>
                <a:gd name="T27" fmla="*/ 76 h 111"/>
                <a:gd name="T28" fmla="*/ 46 w 138"/>
                <a:gd name="T29" fmla="*/ 72 h 111"/>
                <a:gd name="T30" fmla="*/ 45 w 138"/>
                <a:gd name="T31" fmla="*/ 71 h 111"/>
                <a:gd name="T32" fmla="*/ 33 w 138"/>
                <a:gd name="T33" fmla="*/ 36 h 111"/>
                <a:gd name="T34" fmla="*/ 48 w 138"/>
                <a:gd name="T35" fmla="*/ 36 h 111"/>
                <a:gd name="T36" fmla="*/ 24 w 138"/>
                <a:gd name="T37" fmla="*/ 0 h 111"/>
                <a:gd name="T38" fmla="*/ 0 w 138"/>
                <a:gd name="T39" fmla="*/ 36 h 111"/>
                <a:gd name="T40" fmla="*/ 15 w 138"/>
                <a:gd name="T41" fmla="*/ 36 h 111"/>
                <a:gd name="T42" fmla="*/ 28 w 138"/>
                <a:gd name="T43" fmla="*/ 78 h 111"/>
                <a:gd name="T44" fmla="*/ 29 w 138"/>
                <a:gd name="T45" fmla="*/ 79 h 111"/>
                <a:gd name="T46" fmla="*/ 31 w 138"/>
                <a:gd name="T47" fmla="*/ 83 h 111"/>
                <a:gd name="T48" fmla="*/ 32 w 138"/>
                <a:gd name="T49" fmla="*/ 84 h 111"/>
                <a:gd name="T50" fmla="*/ 37 w 138"/>
                <a:gd name="T51" fmla="*/ 89 h 111"/>
                <a:gd name="T52" fmla="*/ 37 w 138"/>
                <a:gd name="T53" fmla="*/ 89 h 111"/>
                <a:gd name="T54" fmla="*/ 54 w 138"/>
                <a:gd name="T55" fmla="*/ 102 h 111"/>
                <a:gd name="T56" fmla="*/ 54 w 138"/>
                <a:gd name="T57" fmla="*/ 102 h 111"/>
                <a:gd name="T58" fmla="*/ 60 w 138"/>
                <a:gd name="T59" fmla="*/ 105 h 111"/>
                <a:gd name="T60" fmla="*/ 61 w 138"/>
                <a:gd name="T61" fmla="*/ 105 h 111"/>
                <a:gd name="T62" fmla="*/ 66 w 138"/>
                <a:gd name="T63" fmla="*/ 107 h 111"/>
                <a:gd name="T64" fmla="*/ 68 w 138"/>
                <a:gd name="T65" fmla="*/ 108 h 111"/>
                <a:gd name="T66" fmla="*/ 73 w 138"/>
                <a:gd name="T67" fmla="*/ 109 h 111"/>
                <a:gd name="T68" fmla="*/ 76 w 138"/>
                <a:gd name="T69" fmla="*/ 110 h 111"/>
                <a:gd name="T70" fmla="*/ 77 w 138"/>
                <a:gd name="T71" fmla="*/ 110 h 111"/>
                <a:gd name="T72" fmla="*/ 81 w 138"/>
                <a:gd name="T73" fmla="*/ 110 h 111"/>
                <a:gd name="T74" fmla="*/ 83 w 138"/>
                <a:gd name="T75" fmla="*/ 111 h 111"/>
                <a:gd name="T76" fmla="*/ 90 w 138"/>
                <a:gd name="T77" fmla="*/ 111 h 111"/>
                <a:gd name="T78" fmla="*/ 133 w 138"/>
                <a:gd name="T79" fmla="*/ 97 h 111"/>
                <a:gd name="T80" fmla="*/ 135 w 138"/>
                <a:gd name="T81" fmla="*/ 85 h 111"/>
                <a:gd name="T82" fmla="*/ 123 w 138"/>
                <a:gd name="T83" fmla="*/ 8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8" h="111">
                  <a:moveTo>
                    <a:pt x="123" y="83"/>
                  </a:moveTo>
                  <a:cubicBezTo>
                    <a:pt x="113" y="90"/>
                    <a:pt x="101" y="93"/>
                    <a:pt x="89" y="93"/>
                  </a:cubicBezTo>
                  <a:cubicBezTo>
                    <a:pt x="88" y="93"/>
                    <a:pt x="86" y="93"/>
                    <a:pt x="85" y="93"/>
                  </a:cubicBezTo>
                  <a:cubicBezTo>
                    <a:pt x="84" y="93"/>
                    <a:pt x="83" y="93"/>
                    <a:pt x="83" y="92"/>
                  </a:cubicBezTo>
                  <a:cubicBezTo>
                    <a:pt x="82" y="92"/>
                    <a:pt x="80" y="92"/>
                    <a:pt x="79" y="92"/>
                  </a:cubicBezTo>
                  <a:cubicBezTo>
                    <a:pt x="78" y="92"/>
                    <a:pt x="78" y="92"/>
                    <a:pt x="77" y="91"/>
                  </a:cubicBezTo>
                  <a:cubicBezTo>
                    <a:pt x="76" y="91"/>
                    <a:pt x="75" y="91"/>
                    <a:pt x="74" y="91"/>
                  </a:cubicBezTo>
                  <a:cubicBezTo>
                    <a:pt x="73" y="90"/>
                    <a:pt x="72" y="90"/>
                    <a:pt x="72" y="90"/>
                  </a:cubicBezTo>
                  <a:cubicBezTo>
                    <a:pt x="71" y="90"/>
                    <a:pt x="69" y="89"/>
                    <a:pt x="68" y="89"/>
                  </a:cubicBezTo>
                  <a:cubicBezTo>
                    <a:pt x="68" y="88"/>
                    <a:pt x="68" y="88"/>
                    <a:pt x="67" y="88"/>
                  </a:cubicBezTo>
                  <a:cubicBezTo>
                    <a:pt x="66" y="88"/>
                    <a:pt x="64" y="87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58" y="83"/>
                    <a:pt x="54" y="80"/>
                    <a:pt x="50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48" y="75"/>
                    <a:pt x="47" y="74"/>
                    <a:pt x="46" y="72"/>
                  </a:cubicBezTo>
                  <a:cubicBezTo>
                    <a:pt x="46" y="72"/>
                    <a:pt x="46" y="72"/>
                    <a:pt x="45" y="71"/>
                  </a:cubicBezTo>
                  <a:cubicBezTo>
                    <a:pt x="38" y="62"/>
                    <a:pt x="33" y="49"/>
                    <a:pt x="33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52"/>
                    <a:pt x="20" y="66"/>
                    <a:pt x="28" y="78"/>
                  </a:cubicBezTo>
                  <a:cubicBezTo>
                    <a:pt x="28" y="79"/>
                    <a:pt x="28" y="79"/>
                    <a:pt x="29" y="79"/>
                  </a:cubicBezTo>
                  <a:cubicBezTo>
                    <a:pt x="29" y="80"/>
                    <a:pt x="30" y="81"/>
                    <a:pt x="31" y="83"/>
                  </a:cubicBezTo>
                  <a:cubicBezTo>
                    <a:pt x="32" y="83"/>
                    <a:pt x="32" y="83"/>
                    <a:pt x="32" y="84"/>
                  </a:cubicBezTo>
                  <a:cubicBezTo>
                    <a:pt x="34" y="86"/>
                    <a:pt x="35" y="87"/>
                    <a:pt x="37" y="89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42" y="94"/>
                    <a:pt x="48" y="98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6" y="103"/>
                    <a:pt x="58" y="104"/>
                    <a:pt x="60" y="105"/>
                  </a:cubicBezTo>
                  <a:cubicBezTo>
                    <a:pt x="60" y="105"/>
                    <a:pt x="61" y="105"/>
                    <a:pt x="61" y="105"/>
                  </a:cubicBezTo>
                  <a:cubicBezTo>
                    <a:pt x="63" y="106"/>
                    <a:pt x="64" y="106"/>
                    <a:pt x="66" y="107"/>
                  </a:cubicBezTo>
                  <a:cubicBezTo>
                    <a:pt x="67" y="107"/>
                    <a:pt x="68" y="108"/>
                    <a:pt x="68" y="108"/>
                  </a:cubicBezTo>
                  <a:cubicBezTo>
                    <a:pt x="70" y="108"/>
                    <a:pt x="71" y="109"/>
                    <a:pt x="73" y="109"/>
                  </a:cubicBezTo>
                  <a:cubicBezTo>
                    <a:pt x="74" y="109"/>
                    <a:pt x="75" y="109"/>
                    <a:pt x="76" y="110"/>
                  </a:cubicBezTo>
                  <a:cubicBezTo>
                    <a:pt x="76" y="110"/>
                    <a:pt x="77" y="110"/>
                    <a:pt x="77" y="110"/>
                  </a:cubicBezTo>
                  <a:cubicBezTo>
                    <a:pt x="78" y="110"/>
                    <a:pt x="80" y="110"/>
                    <a:pt x="81" y="110"/>
                  </a:cubicBezTo>
                  <a:cubicBezTo>
                    <a:pt x="82" y="110"/>
                    <a:pt x="82" y="111"/>
                    <a:pt x="83" y="111"/>
                  </a:cubicBezTo>
                  <a:cubicBezTo>
                    <a:pt x="85" y="111"/>
                    <a:pt x="88" y="111"/>
                    <a:pt x="90" y="111"/>
                  </a:cubicBezTo>
                  <a:cubicBezTo>
                    <a:pt x="105" y="111"/>
                    <a:pt x="120" y="106"/>
                    <a:pt x="133" y="97"/>
                  </a:cubicBezTo>
                  <a:cubicBezTo>
                    <a:pt x="137" y="95"/>
                    <a:pt x="138" y="89"/>
                    <a:pt x="135" y="85"/>
                  </a:cubicBezTo>
                  <a:cubicBezTo>
                    <a:pt x="132" y="81"/>
                    <a:pt x="127" y="80"/>
                    <a:pt x="123" y="8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"/>
            <p:cNvSpPr/>
            <p:nvPr/>
          </p:nvSpPr>
          <p:spPr bwMode="auto">
            <a:xfrm>
              <a:off x="7077329" y="3291091"/>
              <a:ext cx="336404" cy="270117"/>
            </a:xfrm>
            <a:custGeom>
              <a:avLst/>
              <a:gdLst>
                <a:gd name="T0" fmla="*/ 123 w 138"/>
                <a:gd name="T1" fmla="*/ 75 h 111"/>
                <a:gd name="T2" fmla="*/ 110 w 138"/>
                <a:gd name="T3" fmla="*/ 33 h 111"/>
                <a:gd name="T4" fmla="*/ 109 w 138"/>
                <a:gd name="T5" fmla="*/ 32 h 111"/>
                <a:gd name="T6" fmla="*/ 106 w 138"/>
                <a:gd name="T7" fmla="*/ 28 h 111"/>
                <a:gd name="T8" fmla="*/ 106 w 138"/>
                <a:gd name="T9" fmla="*/ 27 h 111"/>
                <a:gd name="T10" fmla="*/ 78 w 138"/>
                <a:gd name="T11" fmla="*/ 6 h 111"/>
                <a:gd name="T12" fmla="*/ 77 w 138"/>
                <a:gd name="T13" fmla="*/ 6 h 111"/>
                <a:gd name="T14" fmla="*/ 72 w 138"/>
                <a:gd name="T15" fmla="*/ 4 h 111"/>
                <a:gd name="T16" fmla="*/ 70 w 138"/>
                <a:gd name="T17" fmla="*/ 3 h 111"/>
                <a:gd name="T18" fmla="*/ 65 w 138"/>
                <a:gd name="T19" fmla="*/ 2 h 111"/>
                <a:gd name="T20" fmla="*/ 62 w 138"/>
                <a:gd name="T21" fmla="*/ 1 h 111"/>
                <a:gd name="T22" fmla="*/ 61 w 138"/>
                <a:gd name="T23" fmla="*/ 1 h 111"/>
                <a:gd name="T24" fmla="*/ 57 w 138"/>
                <a:gd name="T25" fmla="*/ 1 h 111"/>
                <a:gd name="T26" fmla="*/ 55 w 138"/>
                <a:gd name="T27" fmla="*/ 0 h 111"/>
                <a:gd name="T28" fmla="*/ 49 w 138"/>
                <a:gd name="T29" fmla="*/ 0 h 111"/>
                <a:gd name="T30" fmla="*/ 48 w 138"/>
                <a:gd name="T31" fmla="*/ 0 h 111"/>
                <a:gd name="T32" fmla="*/ 48 w 138"/>
                <a:gd name="T33" fmla="*/ 0 h 111"/>
                <a:gd name="T34" fmla="*/ 5 w 138"/>
                <a:gd name="T35" fmla="*/ 14 h 111"/>
                <a:gd name="T36" fmla="*/ 3 w 138"/>
                <a:gd name="T37" fmla="*/ 26 h 111"/>
                <a:gd name="T38" fmla="*/ 15 w 138"/>
                <a:gd name="T39" fmla="*/ 28 h 111"/>
                <a:gd name="T40" fmla="*/ 48 w 138"/>
                <a:gd name="T41" fmla="*/ 18 h 111"/>
                <a:gd name="T42" fmla="*/ 53 w 138"/>
                <a:gd name="T43" fmla="*/ 18 h 111"/>
                <a:gd name="T44" fmla="*/ 55 w 138"/>
                <a:gd name="T45" fmla="*/ 18 h 111"/>
                <a:gd name="T46" fmla="*/ 59 w 138"/>
                <a:gd name="T47" fmla="*/ 19 h 111"/>
                <a:gd name="T48" fmla="*/ 61 w 138"/>
                <a:gd name="T49" fmla="*/ 19 h 111"/>
                <a:gd name="T50" fmla="*/ 65 w 138"/>
                <a:gd name="T51" fmla="*/ 20 h 111"/>
                <a:gd name="T52" fmla="*/ 66 w 138"/>
                <a:gd name="T53" fmla="*/ 21 h 111"/>
                <a:gd name="T54" fmla="*/ 70 w 138"/>
                <a:gd name="T55" fmla="*/ 22 h 111"/>
                <a:gd name="T56" fmla="*/ 70 w 138"/>
                <a:gd name="T57" fmla="*/ 23 h 111"/>
                <a:gd name="T58" fmla="*/ 92 w 138"/>
                <a:gd name="T59" fmla="*/ 39 h 111"/>
                <a:gd name="T60" fmla="*/ 92 w 138"/>
                <a:gd name="T61" fmla="*/ 39 h 111"/>
                <a:gd name="T62" fmla="*/ 105 w 138"/>
                <a:gd name="T63" fmla="*/ 75 h 111"/>
                <a:gd name="T64" fmla="*/ 90 w 138"/>
                <a:gd name="T65" fmla="*/ 75 h 111"/>
                <a:gd name="T66" fmla="*/ 114 w 138"/>
                <a:gd name="T67" fmla="*/ 111 h 111"/>
                <a:gd name="T68" fmla="*/ 138 w 138"/>
                <a:gd name="T69" fmla="*/ 75 h 111"/>
                <a:gd name="T70" fmla="*/ 123 w 138"/>
                <a:gd name="T71" fmla="*/ 7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8" h="111">
                  <a:moveTo>
                    <a:pt x="123" y="75"/>
                  </a:moveTo>
                  <a:cubicBezTo>
                    <a:pt x="123" y="59"/>
                    <a:pt x="118" y="45"/>
                    <a:pt x="110" y="33"/>
                  </a:cubicBezTo>
                  <a:cubicBezTo>
                    <a:pt x="110" y="32"/>
                    <a:pt x="110" y="32"/>
                    <a:pt x="109" y="32"/>
                  </a:cubicBezTo>
                  <a:cubicBezTo>
                    <a:pt x="108" y="30"/>
                    <a:pt x="107" y="29"/>
                    <a:pt x="106" y="28"/>
                  </a:cubicBezTo>
                  <a:cubicBezTo>
                    <a:pt x="106" y="28"/>
                    <a:pt x="106" y="27"/>
                    <a:pt x="106" y="27"/>
                  </a:cubicBezTo>
                  <a:cubicBezTo>
                    <a:pt x="98" y="18"/>
                    <a:pt x="89" y="11"/>
                    <a:pt x="78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5" y="5"/>
                    <a:pt x="73" y="4"/>
                    <a:pt x="72" y="4"/>
                  </a:cubicBezTo>
                  <a:cubicBezTo>
                    <a:pt x="71" y="4"/>
                    <a:pt x="70" y="3"/>
                    <a:pt x="70" y="3"/>
                  </a:cubicBezTo>
                  <a:cubicBezTo>
                    <a:pt x="68" y="3"/>
                    <a:pt x="67" y="2"/>
                    <a:pt x="65" y="2"/>
                  </a:cubicBezTo>
                  <a:cubicBezTo>
                    <a:pt x="64" y="2"/>
                    <a:pt x="63" y="2"/>
                    <a:pt x="62" y="1"/>
                  </a:cubicBezTo>
                  <a:cubicBezTo>
                    <a:pt x="62" y="1"/>
                    <a:pt x="61" y="1"/>
                    <a:pt x="61" y="1"/>
                  </a:cubicBezTo>
                  <a:cubicBezTo>
                    <a:pt x="60" y="1"/>
                    <a:pt x="59" y="1"/>
                    <a:pt x="57" y="1"/>
                  </a:cubicBezTo>
                  <a:cubicBezTo>
                    <a:pt x="57" y="1"/>
                    <a:pt x="56" y="0"/>
                    <a:pt x="55" y="0"/>
                  </a:cubicBezTo>
                  <a:cubicBezTo>
                    <a:pt x="53" y="0"/>
                    <a:pt x="51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3" y="0"/>
                    <a:pt x="18" y="5"/>
                    <a:pt x="5" y="14"/>
                  </a:cubicBezTo>
                  <a:cubicBezTo>
                    <a:pt x="1" y="16"/>
                    <a:pt x="0" y="22"/>
                    <a:pt x="3" y="26"/>
                  </a:cubicBezTo>
                  <a:cubicBezTo>
                    <a:pt x="6" y="30"/>
                    <a:pt x="11" y="31"/>
                    <a:pt x="15" y="28"/>
                  </a:cubicBezTo>
                  <a:cubicBezTo>
                    <a:pt x="25" y="21"/>
                    <a:pt x="37" y="18"/>
                    <a:pt x="48" y="18"/>
                  </a:cubicBezTo>
                  <a:cubicBezTo>
                    <a:pt x="50" y="18"/>
                    <a:pt x="52" y="18"/>
                    <a:pt x="53" y="18"/>
                  </a:cubicBezTo>
                  <a:cubicBezTo>
                    <a:pt x="54" y="18"/>
                    <a:pt x="54" y="18"/>
                    <a:pt x="55" y="18"/>
                  </a:cubicBezTo>
                  <a:cubicBezTo>
                    <a:pt x="56" y="19"/>
                    <a:pt x="58" y="19"/>
                    <a:pt x="59" y="19"/>
                  </a:cubicBezTo>
                  <a:cubicBezTo>
                    <a:pt x="60" y="19"/>
                    <a:pt x="60" y="19"/>
                    <a:pt x="61" y="19"/>
                  </a:cubicBezTo>
                  <a:cubicBezTo>
                    <a:pt x="62" y="20"/>
                    <a:pt x="63" y="20"/>
                    <a:pt x="65" y="20"/>
                  </a:cubicBezTo>
                  <a:cubicBezTo>
                    <a:pt x="65" y="21"/>
                    <a:pt x="65" y="21"/>
                    <a:pt x="66" y="21"/>
                  </a:cubicBezTo>
                  <a:cubicBezTo>
                    <a:pt x="67" y="21"/>
                    <a:pt x="69" y="22"/>
                    <a:pt x="70" y="22"/>
                  </a:cubicBezTo>
                  <a:cubicBezTo>
                    <a:pt x="70" y="22"/>
                    <a:pt x="70" y="23"/>
                    <a:pt x="70" y="23"/>
                  </a:cubicBezTo>
                  <a:cubicBezTo>
                    <a:pt x="79" y="26"/>
                    <a:pt x="86" y="32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100" y="49"/>
                    <a:pt x="105" y="61"/>
                    <a:pt x="105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138" y="75"/>
                    <a:pt x="138" y="75"/>
                    <a:pt x="138" y="75"/>
                  </a:cubicBezTo>
                  <a:lnTo>
                    <a:pt x="123" y="7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6" name="文本框 62"/>
          <p:cNvSpPr txBox="1"/>
          <p:nvPr/>
        </p:nvSpPr>
        <p:spPr>
          <a:xfrm>
            <a:off x="2619375" y="2780665"/>
            <a:ext cx="2895600" cy="29845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《清明夜》朗诵</a:t>
            </a:r>
            <a:r>
              <a:rPr lang="en-US" altLang="zh-CN" sz="20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https://www.bilibili.com/video/BV1ar4y1p7by/?spm_id_from=333.337.search-card.all.click&amp;vd_source=d0e3e14902aa9297226394af99238dc2</a:t>
            </a:r>
            <a:endParaRPr lang="en-US" altLang="zh-CN" sz="20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7" name="文本框 63"/>
          <p:cNvSpPr txBox="1"/>
          <p:nvPr/>
        </p:nvSpPr>
        <p:spPr>
          <a:xfrm>
            <a:off x="7766685" y="2663190"/>
            <a:ext cx="3887470" cy="27997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清明节的讲解与清明夜的诗词</a:t>
            </a:r>
            <a:endParaRPr lang="en-US" altLang="zh-CN" sz="2800" b="1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l"/>
            <a:r>
              <a:rPr lang="en-US" altLang="zh-CN" sz="20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https://www.bilibili.com/video/BV1YY41177Ea/?spm_id_from=333.337.search-card.all.click&amp;vd_source=d0e3e14902aa9297226394af99238dc2</a:t>
            </a:r>
            <a:endParaRPr lang="en-US" altLang="zh-CN" sz="20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13200"/>
            <a:ext cx="12190413" cy="2846388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61" y="-29816"/>
            <a:ext cx="5828902" cy="390522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34" y="-23129"/>
            <a:ext cx="8263216" cy="2615992"/>
          </a:xfrm>
          <a:prstGeom prst="rect">
            <a:avLst/>
          </a:prstGeom>
        </p:spPr>
      </p:pic>
      <p:sp>
        <p:nvSpPr>
          <p:cNvPr id="62" name="_14"/>
          <p:cNvSpPr txBox="1">
            <a:spLocks noChangeArrowheads="1"/>
          </p:cNvSpPr>
          <p:nvPr/>
        </p:nvSpPr>
        <p:spPr bwMode="auto">
          <a:xfrm>
            <a:off x="1016635" y="2633345"/>
            <a:ext cx="10499090" cy="1242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弘扬中华</a:t>
            </a:r>
            <a:r>
              <a:rPr lang="zh-CN" altLang="en-US" sz="48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经典诗文</a:t>
            </a:r>
            <a:r>
              <a:rPr lang="zh-CN" altLang="en-US" sz="4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4800" b="1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4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48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增强民族</a:t>
            </a:r>
            <a:r>
              <a:rPr lang="zh-CN" altLang="en-US" sz="48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文化自信</a:t>
            </a:r>
            <a:endParaRPr lang="zh-CN" altLang="en-US" sz="4800" b="1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屏幕剪辑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grayscl/>
          </a:blip>
          <a:srcRect/>
          <a:stretch>
            <a:fillRect/>
          </a:stretch>
        </p:blipFill>
        <p:spPr>
          <a:xfrm>
            <a:off x="7554349" y="-299"/>
            <a:ext cx="4637651" cy="513007"/>
          </a:xfrm>
          <a:prstGeom prst="rect">
            <a:avLst/>
          </a:prstGeom>
          <a:ln w="19050">
            <a:solidFill>
              <a:schemeClr val="bg2">
                <a:lumMod val="5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blinds dir="vert"/>
      </p:transition>
    </mc:Choice>
    <mc:Fallback>
      <p:transition spd="med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ISPRING_ULTRA_SCORM_TRACKING_SLIDES" val="1"/>
  <p:tag name="GENSWF_OUTPUT_FILE_NAME" val="33"/>
  <p:tag name="KSO_WPP_MARK_KEY" val="157477a8-3e0e-4058-b074-aa5745c7f45c"/>
  <p:tag name="COMMONDATA" val="eyJoZGlkIjoiZGIxMzc5NTcwOTU2MDFjOTczM2FhOTJiMTQ3MjZhZT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775</Words>
  <Application>WPS 演示</Application>
  <PresentationFormat>自定义</PresentationFormat>
  <Paragraphs>35</Paragraphs>
  <Slides>5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5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Impact</vt:lpstr>
      <vt:lpstr>Signika</vt:lpstr>
      <vt:lpstr>Segoe Print</vt:lpstr>
      <vt:lpstr>Open Sans Extrabold</vt:lpstr>
      <vt:lpstr>LiHei Pro</vt:lpstr>
      <vt:lpstr>迷你简汉真广标</vt:lpstr>
      <vt:lpstr>ITC Avant Garde Std Bk</vt:lpstr>
      <vt:lpstr>NumberOnly</vt:lpstr>
      <vt:lpstr>微软雅黑</vt:lpstr>
      <vt:lpstr>Montserrat Semi</vt:lpstr>
      <vt:lpstr>Calibri</vt:lpstr>
      <vt:lpstr>方正姚体</vt:lpstr>
      <vt:lpstr>等线 Light</vt:lpstr>
      <vt:lpstr>等线</vt:lpstr>
      <vt:lpstr>Arial Unicode MS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商务ppt</dc:title>
  <dc:creator>lzj</dc:creator>
  <cp:lastModifiedBy>李彩燕</cp:lastModifiedBy>
  <cp:revision>2006</cp:revision>
  <dcterms:created xsi:type="dcterms:W3CDTF">2015-12-01T09:06:00Z</dcterms:created>
  <dcterms:modified xsi:type="dcterms:W3CDTF">2023-02-17T03:31:33Z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B9C2E0E576CA4B06964E8122690D0B57</vt:lpwstr>
  </property>
  <property fmtid="{D5CDD505-2E9C-101B-9397-08002B2CF9AE}" pid="3" name="KSOProductBuildVer">
    <vt:lpwstr>2052-11.1.0.13703</vt:lpwstr>
  </property>
</Properties>
</file>