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65" r:id="rId4"/>
    <p:sldId id="370" r:id="rId6"/>
    <p:sldId id="366" r:id="rId7"/>
    <p:sldId id="369" r:id="rId8"/>
    <p:sldId id="36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D76"/>
    <a:srgbClr val="FBFAF4"/>
    <a:srgbClr val="7F9580"/>
    <a:srgbClr val="6B8077"/>
    <a:srgbClr val="AA4823"/>
    <a:srgbClr val="DDC4C7"/>
    <a:srgbClr val="62819E"/>
    <a:srgbClr val="C096A0"/>
    <a:srgbClr val="546D8B"/>
    <a:srgbClr val="D0B0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01" autoAdjust="0"/>
    <p:restoredTop sz="90512" autoAdjust="0"/>
  </p:normalViewPr>
  <p:slideViewPr>
    <p:cSldViewPr snapToGrid="0" showGuides="1">
      <p:cViewPr varScale="1">
        <p:scale>
          <a:sx n="76" d="100"/>
          <a:sy n="76" d="100"/>
        </p:scale>
        <p:origin x="-197" y="-82"/>
      </p:cViewPr>
      <p:guideLst>
        <p:guide orient="horz" pos="2137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med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med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49203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med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jpeg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jpe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hyperlink" Target="http://baijiahao.baidu.com/s?id=1698763515353157569" TargetMode="External"/><Relationship Id="rId5" Type="http://schemas.openxmlformats.org/officeDocument/2006/relationships/hyperlink" Target="https://haokan.baidu.com/v?vid=3137651068363615149&amp;pd=bjh&amp;fr=bjhauthor&amp;type=video" TargetMode="Externa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83"/>
          <a:stretch>
            <a:fillRect/>
          </a:stretch>
        </p:blipFill>
        <p:spPr>
          <a:xfrm>
            <a:off x="9784080" y="2592816"/>
            <a:ext cx="2407920" cy="36403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r="67373" b="-2249"/>
          <a:stretch>
            <a:fillRect/>
          </a:stretch>
        </p:blipFill>
        <p:spPr>
          <a:xfrm>
            <a:off x="0" y="312420"/>
            <a:ext cx="4023360" cy="6233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7158694" y="1461247"/>
            <a:ext cx="1610914" cy="9180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  <p:sp>
        <p:nvSpPr>
          <p:cNvPr id="13" name="矩形"/>
          <p:cNvSpPr/>
          <p:nvPr/>
        </p:nvSpPr>
        <p:spPr>
          <a:xfrm>
            <a:off x="1788727" y="1970713"/>
            <a:ext cx="8574083" cy="21228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4400" b="1" dirty="0">
                <a:solidFill>
                  <a:srgbClr val="384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等线" panose="02010600030101010101" charset="-122"/>
              </a:rPr>
              <a:t>弘扬中华经典诗文 </a:t>
            </a:r>
            <a:endParaRPr kumimoji="1" lang="en-US" altLang="zh-CN" sz="4400" b="1" dirty="0" smtClean="0">
              <a:solidFill>
                <a:srgbClr val="3847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4400" b="1" dirty="0" smtClean="0">
                <a:solidFill>
                  <a:srgbClr val="384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等线" panose="02010600030101010101" charset="-122"/>
              </a:rPr>
              <a:t>  </a:t>
            </a:r>
            <a:endParaRPr kumimoji="1" lang="en-US" altLang="zh-CN" sz="4400" b="1" dirty="0">
              <a:solidFill>
                <a:srgbClr val="3847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kumimoji="1" lang="zh-CN" altLang="en-US" sz="4400" b="1" dirty="0" smtClean="0">
                <a:solidFill>
                  <a:srgbClr val="384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等线" panose="02010600030101010101" charset="-122"/>
              </a:rPr>
              <a:t>             增强</a:t>
            </a:r>
            <a:r>
              <a:rPr kumimoji="1" lang="zh-CN" altLang="en-US" sz="4400" b="1" dirty="0">
                <a:solidFill>
                  <a:srgbClr val="3847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等线" panose="02010600030101010101" charset="-122"/>
              </a:rPr>
              <a:t>民族文化自信</a:t>
            </a:r>
            <a:endParaRPr kumimoji="1" lang="zh-CN" altLang="en-US" sz="4400" b="1" dirty="0">
              <a:solidFill>
                <a:srgbClr val="3847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268460" y="6313170"/>
            <a:ext cx="2807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通识教育中心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4980305" cy="6254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83"/>
          <a:stretch>
            <a:fillRect/>
          </a:stretch>
        </p:blipFill>
        <p:spPr>
          <a:xfrm>
            <a:off x="9784080" y="2592816"/>
            <a:ext cx="2407920" cy="36403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r="67373" b="-2249"/>
          <a:stretch>
            <a:fillRect/>
          </a:stretch>
        </p:blipFill>
        <p:spPr>
          <a:xfrm>
            <a:off x="0" y="312420"/>
            <a:ext cx="4023360" cy="6233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7158694" y="1461247"/>
            <a:ext cx="1610914" cy="9180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  <p:sp>
        <p:nvSpPr>
          <p:cNvPr id="10" name="矩形"/>
          <p:cNvSpPr/>
          <p:nvPr/>
        </p:nvSpPr>
        <p:spPr>
          <a:xfrm>
            <a:off x="1530660" y="2379639"/>
            <a:ext cx="8574083" cy="14452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algn="ctr">
              <a:lnSpc>
                <a:spcPct val="100000"/>
              </a:lnSpc>
            </a:pPr>
            <a:r>
              <a:rPr lang="en-US" altLang="zh-CN" sz="4400" b="1">
                <a:solidFill>
                  <a:srgbClr val="495C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等线" panose="02010600030101010101" charset="-122"/>
              </a:rPr>
              <a:t>  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青春（节选）</a:t>
            </a:r>
            <a:endParaRPr lang="zh-CN" altLang="en-US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ctr">
              <a:lnSpc>
                <a:spcPct val="10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李大钊</a:t>
            </a:r>
            <a:endParaRPr lang="zh-CN" altLang="en-US" sz="4000" b="1" dirty="0" smtClean="0">
              <a:solidFill>
                <a:srgbClr val="495C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等线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268460" y="6313170"/>
            <a:ext cx="2807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通识教育中心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4980305" cy="6254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2858" y="-27455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9618290" y="624840"/>
            <a:ext cx="1610914" cy="91801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 flipH="1">
            <a:off x="1344295" y="268605"/>
            <a:ext cx="9277985" cy="55695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 介</a:t>
            </a:r>
            <a:endParaRPr lang="en-US" altLang="zh-CN" sz="3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457200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李大钊（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1889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-1927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日），中国共产主义运动的先驱，伟大的马克思主义者，杰出的无产阶级革命家，中国共产党的主要创始人之一。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1916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年的春天，李大钊先生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岁，正是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的年纪，在那个水深火热的时代，他由季节上的春天想到了人生命中的春天，想到了政治上的春天，渴望中国能够摆脱腐朽衰颓的局面而重新找回国家的春天。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于是李大钊提笔写下了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一文，文章将爱国与救国高度统一。指出中国正处于黑暗与黎明之交，鼓励青年为建设蓬勃朝气的国家而奋斗，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不在龈龈辩证白首中国之不死，乃在汲汲孕育青春中国之再生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2858" y="-27455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9618290" y="624840"/>
            <a:ext cx="1610914" cy="918018"/>
          </a:xfrm>
          <a:prstGeom prst="rect">
            <a:avLst/>
          </a:prstGeom>
        </p:spPr>
      </p:pic>
      <p:sp>
        <p:nvSpPr>
          <p:cNvPr id="9" name="文本框 27"/>
          <p:cNvSpPr txBox="1"/>
          <p:nvPr/>
        </p:nvSpPr>
        <p:spPr>
          <a:xfrm flipH="1">
            <a:off x="3774333" y="1464013"/>
            <a:ext cx="5418305" cy="40614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青春（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节选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李大钊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吾愿吾亲爱之青年，生于青春死于青春，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生于少年死于少年也。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进前而勿顾后，背黑暗而向光明，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为世界进文明，为人类造幸福。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以青春之我，创建青春之家庭，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青春之国家，青春之民族，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青春之人类，青春之地球，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青春之宇宙，资以乐其无涯之生。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2858" y="-27455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9618290" y="624840"/>
            <a:ext cx="1610914" cy="91801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 flipH="1">
            <a:off x="1777554" y="691825"/>
            <a:ext cx="8638162" cy="48615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资源拓展</a:t>
            </a:r>
            <a:endParaRPr lang="zh-CN" altLang="en-US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 </a:t>
            </a:r>
            <a:endParaRPr lang="zh-CN" altLang="en-US" sz="3200" dirty="0" smtClean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王一博朗读李大钊</a:t>
            </a:r>
            <a:r>
              <a:rPr lang="en-US" altLang="zh-CN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《</a:t>
            </a:r>
            <a:r>
              <a:rPr lang="zh-CN" alt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青春</a:t>
            </a:r>
            <a:r>
              <a:rPr lang="en-US" altLang="zh-CN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》</a:t>
            </a:r>
            <a:r>
              <a:rPr lang="en-US" sz="3200" u="sng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hlinkClick r:id="rId5"/>
              </a:rPr>
              <a:t>https://haokan.baidu.com/v?vid=3137651068363615149&amp;pd=bjh&amp;fr=bjhauthor&amp;type=video</a:t>
            </a:r>
            <a:endParaRPr lang="zh-CN" altLang="en-US" sz="3200" dirty="0" smtClean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 </a:t>
            </a:r>
            <a:endParaRPr lang="zh-CN" altLang="en-US" sz="3200" dirty="0" smtClean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r>
              <a:rPr lang="zh-CN" alt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康辉等唱诵</a:t>
            </a:r>
            <a:r>
              <a:rPr lang="en-US" altLang="zh-CN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《</a:t>
            </a:r>
            <a:r>
              <a:rPr lang="zh-CN" altLang="en-US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青春</a:t>
            </a:r>
            <a:r>
              <a:rPr lang="en-US" altLang="zh-CN" sz="3200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》</a:t>
            </a:r>
            <a:r>
              <a:rPr lang="en-US" sz="3200" u="sng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hlinkClick r:id="rId6"/>
              </a:rPr>
              <a:t>http://baijiahao.baidu.com/s?id=1698763515353157569</a:t>
            </a:r>
            <a:endParaRPr lang="en-US" altLang="en-US" sz="3200" u="sng" dirty="0" smtClean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hlinkClick r:id="rId6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679.5511811023622,&quot;width&quot;:5414.908661417323}"/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679.5511811023622,&quot;width&quot;:5414.908661417323}"/>
  <p:tag name="KSO_WM_BEAUTIFY_FLAG" val=""/>
</p:tagLst>
</file>

<file path=ppt/tags/tag5.xml><?xml version="1.0" encoding="utf-8"?>
<p:tagLst xmlns:p="http://schemas.openxmlformats.org/presentationml/2006/main">
  <p:tag name="KSO_WPP_MARK_KEY" val="55a5d52f-1aa5-4b5c-9fb6-7a53c62c1321"/>
  <p:tag name="COMMONDATA" val="eyJoZGlkIjoiZGIxMzc5NTcwOTU2MDFjOTczM2FhOTJiMTQ3MjZhZT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z00xhom">
      <a:majorFont>
        <a:latin typeface="微软雅黑"/>
        <a:ea typeface="汉仪中圆简"/>
        <a:cs typeface=""/>
      </a:majorFont>
      <a:minorFont>
        <a:latin typeface="微软雅黑"/>
        <a:ea typeface="汉仪中圆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WPS 演示</Application>
  <PresentationFormat>自定义</PresentationFormat>
  <Paragraphs>36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等线</vt:lpstr>
      <vt:lpstr>Times New Roman</vt:lpstr>
      <vt:lpstr>Arial Unicode MS</vt:lpstr>
      <vt:lpstr>汉仪中圆简</vt:lpstr>
      <vt:lpstr>Segoe Print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李彩燕</cp:lastModifiedBy>
  <cp:revision>304</cp:revision>
  <dcterms:created xsi:type="dcterms:W3CDTF">2019-07-04T08:14:00Z</dcterms:created>
  <dcterms:modified xsi:type="dcterms:W3CDTF">2023-02-17T03:49:47Z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939F3CF3C4A94D0C9D26E30AF4C559D2</vt:lpwstr>
  </property>
  <property fmtid="{D5CDD505-2E9C-101B-9397-08002B2CF9AE}" pid="3" name="KSOProductBuildVer">
    <vt:lpwstr>2052-11.1.0.13703</vt:lpwstr>
  </property>
</Properties>
</file>