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</p:sldIdLst>
  <p:sldSz cx="12192000" cy="6858000"/>
  <p:notesSz cx="6857365" cy="9143365"/>
  <p:custDataLst>
    <p:tags r:id="rId13"/>
  </p:custDataLst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marL="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1pPr>
    <a:lvl2pPr marL="4572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2pPr>
    <a:lvl3pPr marL="914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3pPr>
    <a:lvl4pPr marL="13716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4pPr>
    <a:lvl5pPr marL="18288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Times New Roman" panose="0202060305040502030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71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3" autoAdjust="0"/>
    <p:restoredTop sz="99500" autoAdjust="0"/>
  </p:normalViewPr>
  <p:slideViewPr>
    <p:cSldViewPr snapToGrid="0" showGuides="1">
      <p:cViewPr>
        <p:scale>
          <a:sx n="100" d="100"/>
          <a:sy n="100" d="100"/>
        </p:scale>
        <p:origin x="0" y="0"/>
      </p:cViewPr>
      <p:guideLst>
        <p:guide orient="horz" pos="2176"/>
        <p:guide pos="7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0" y="0"/>
      </p:cViewPr>
      <p:guideLst/>
    </p:cSldViewPr>
  </p:notesViewPr>
  <p:gridSpacing cx="72009" cy="7200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8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l"/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9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r"/>
            <a:fld id="{CAD2D6BD-DE1B-4B5F-8B41-2702339687B9}" type="datetime1">
              <a:rPr lang="zh-CN" altLang="en-US" sz="1200"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10" name="对象"/>
          <p:cNvSpPr>
            <a:spLocks noGrp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</a:ln>
        </p:spPr>
      </p:sp>
      <p:sp>
        <p:nvSpPr>
          <p:cNvPr id="11" name="文本框"/>
          <p:cNvSpPr>
            <a:spLocks noGrp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799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l"/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1pPr>
    <a:lvl2pPr marL="4572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2pPr>
    <a:lvl3pPr marL="914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3pPr>
    <a:lvl4pPr marL="13716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4pPr>
    <a:lvl5pPr marL="18288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5pPr>
    <a:lvl6pPr marL="22860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6pPr>
    <a:lvl7pPr marL="27432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7pPr>
    <a:lvl8pPr marL="3200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8pPr>
    <a:lvl9pPr marL="3200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Calibri" panose="020F050202020403020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18" name="对象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19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22" name="对象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23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26" name="对象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27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30" name="对象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31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34" name="对象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35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38" name="对象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39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subTitle" idx="1"/>
          </p:nvPr>
        </p:nvSpPr>
        <p:spPr>
          <a:xfrm>
            <a:off x="1828800" y="3886199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l"/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14" name="文本框"/>
          <p:cNvSpPr>
            <a:spLocks noGrp="1"/>
          </p:cNvSpPr>
          <p:nvPr>
            <p:ph type="ftr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ctr"/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15" name="文本框"/>
          <p:cNvSpPr>
            <a:spLocks noGrp="1"/>
          </p:cNvSpPr>
          <p:nvPr>
            <p:ph type="sldNum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单击此处编辑母版文本样式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l"/>
            <a:fld id="{CAD2D6BD-DE1B-4B5F-8B41-2702339687B9}" type="datetime1">
              <a:rPr lang="zh-CN" altLang="en-US" sz="120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ft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ctr"/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6" name="文本框"/>
          <p:cNvSpPr>
            <a:spLocks noGrp="1"/>
          </p:cNvSpPr>
          <p:nvPr>
            <p:ph type="sldNum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eaLnBrk="1" fontAlgn="auto" latinLnBrk="0" hangingPunct="1">
        <a:lnSpc>
          <a:spcPct val="90000"/>
        </a:lnSpc>
        <a:spcBef>
          <a:spcPts val="0"/>
        </a:spcBef>
        <a:buNone/>
        <a:defRPr sz="4400" kern="12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cs typeface="Calibri Light" panose="020F0302020204030204" charset="0"/>
        </a:defRPr>
      </a:lvl1pPr>
    </p:titleStyle>
    <p:bodyStyle>
      <a:lvl1pPr marL="228600" indent="-228600" algn="l" defTabSz="914400" eaLnBrk="1" fontAlgn="auto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1pPr>
      <a:lvl2pPr marL="6858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2pPr>
      <a:lvl3pPr marL="1143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3pPr>
      <a:lvl4pPr marL="16002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4pPr>
      <a:lvl5pPr marL="20574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5pPr>
      <a:lvl6pPr marL="25146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6pPr>
      <a:lvl7pPr marL="29718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7pPr>
      <a:lvl8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8pPr>
      <a:lvl9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8086344" y="0"/>
            <a:ext cx="4105656" cy="361487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  <p:sp>
        <p:nvSpPr>
          <p:cNvPr id="17" name="矩形"/>
          <p:cNvSpPr/>
          <p:nvPr/>
        </p:nvSpPr>
        <p:spPr>
          <a:xfrm>
            <a:off x="0" y="2196584"/>
            <a:ext cx="12306300" cy="1568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诵读中华经典诗文</a:t>
            </a:r>
            <a:r>
              <a:rPr lang="zh-CN" altLang="en-US" sz="4800" b="0" i="0" u="none" strike="noStrike" kern="1200" cap="none" spc="0" baseline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4800" b="0" i="0" u="none" strike="noStrike" kern="1200" cap="none" spc="0" baseline="0">
                <a:solidFill>
                  <a:srgbClr val="8062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</a:t>
            </a:r>
            <a:endParaRPr lang="en-US" altLang="zh-CN" sz="4800" b="0" i="0" u="none" strike="noStrike" kern="1200" cap="none" spc="0" baseline="0">
              <a:solidFill>
                <a:srgbClr val="8062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800" b="0" i="0" u="none" strike="noStrike" kern="1200" cap="none" spc="0" baseline="0">
                <a:solidFill>
                  <a:srgbClr val="8062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        </a:t>
            </a:r>
            <a:r>
              <a:rPr lang="zh-CN" altLang="en-US" sz="4400" b="1" i="0" u="none" strike="noStrike" kern="1200" cap="none" spc="0" baseline="0">
                <a:solidFill>
                  <a:srgbClr val="8062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微软雅黑" panose="020B0503020204020204" charset="-122"/>
              </a:rPr>
              <a:t>增强民族文化自信</a:t>
            </a:r>
            <a:endParaRPr lang="zh-CN" altLang="en-US" sz="4400" b="1" i="0" u="none" strike="noStrike" kern="1200" cap="none" spc="0" baseline="0">
              <a:solidFill>
                <a:srgbClr val="8062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8086344" y="0"/>
            <a:ext cx="4105656" cy="361487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  <p:sp>
        <p:nvSpPr>
          <p:cNvPr id="21" name="矩形"/>
          <p:cNvSpPr/>
          <p:nvPr/>
        </p:nvSpPr>
        <p:spPr>
          <a:xfrm>
            <a:off x="375285" y="1931486"/>
            <a:ext cx="12192000" cy="218376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渔家傲 </a:t>
            </a:r>
            <a:r>
              <a:rPr lang="en-US" altLang="zh-CN" sz="4800" b="0" i="0" u="none" strike="noStrike" kern="1200" cap="none" spc="0" baseline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· </a:t>
            </a:r>
            <a:r>
              <a:rPr lang="zh-CN" altLang="en-US" sz="4800" b="0" i="0" u="none" strike="noStrike" kern="1200" cap="none" spc="0" baseline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天接云涛连晓雾</a:t>
            </a:r>
            <a:endParaRPr lang="zh-CN" altLang="en-US" sz="4800" b="0" i="0" u="none" strike="noStrike" kern="1200" cap="none" spc="0" baseline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4800" b="0" i="0" u="none" strike="noStrike" kern="1200" cap="none" spc="0" baseline="0">
              <a:solidFill>
                <a:srgbClr val="8062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1" i="0" u="none" strike="noStrike" kern="1200" cap="none" spc="0" baseline="0">
                <a:solidFill>
                  <a:srgbClr val="8062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微软雅黑" panose="020B0503020204020204" charset="-122"/>
              </a:rPr>
              <a:t>【宋】  李清照</a:t>
            </a:r>
            <a:endParaRPr lang="zh-CN" altLang="en-US" sz="4000" b="1" i="0" u="none" strike="noStrike" kern="1200" cap="none" spc="0" baseline="0">
              <a:solidFill>
                <a:srgbClr val="8062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"/>
          <p:cNvSpPr/>
          <p:nvPr/>
        </p:nvSpPr>
        <p:spPr>
          <a:xfrm>
            <a:off x="790575" y="459105"/>
            <a:ext cx="11077575" cy="59391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1" i="0" u="none" strike="noStrike" kern="1200" cap="none" spc="0" baseline="0">
                <a:solidFill>
                  <a:srgbClr val="8062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简介</a:t>
            </a:r>
            <a:endParaRPr lang="en-US" altLang="zh-CN" sz="4000" b="1" i="0" u="none" strike="noStrike" kern="1200" cap="none" spc="0" baseline="0">
              <a:solidFill>
                <a:srgbClr val="8062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3200" b="1" i="0" u="none" strike="noStrike" kern="1200" cap="none" spc="0" baseline="0">
              <a:solidFill>
                <a:srgbClr val="8062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marL="0" indent="72009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0" i="0" u="none" strike="noStrike" kern="1200" cap="none" spc="0" baseline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李清照（</a:t>
            </a:r>
            <a:r>
              <a:rPr lang="en-US" altLang="zh-CN" sz="2800" b="0" i="0" u="none" strike="noStrike" kern="1200" cap="none" spc="0" baseline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1084</a:t>
            </a:r>
            <a:r>
              <a:rPr lang="zh-CN" altLang="en-US" sz="2800" b="0" i="0" u="none" strike="noStrike" kern="1200" cap="none" spc="0" baseline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年－</a:t>
            </a:r>
            <a:r>
              <a:rPr lang="en-US" altLang="zh-CN" sz="2800" b="0" i="0" u="none" strike="noStrike" kern="1200" cap="none" spc="0" baseline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1155</a:t>
            </a:r>
            <a:r>
              <a:rPr lang="zh-CN" altLang="en-US" sz="2800" b="0" i="0" u="none" strike="noStrike" kern="1200" cap="none" spc="0" baseline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年），号易安居士，宋代女词人，婉约词派代表。</a:t>
            </a:r>
            <a:endParaRPr lang="zh-CN" altLang="en-US" sz="2800" b="0" i="0" u="none" strike="noStrike" kern="1200" cap="none" spc="0" baseline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marL="0" indent="72009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《渔家傲 </a:t>
            </a:r>
            <a:r>
              <a:rPr lang="en-US" altLang="zh-CN" sz="280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· </a:t>
            </a:r>
            <a:r>
              <a:rPr lang="zh-CN" altLang="en-US" sz="280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天接云涛连晓雾》是李清照一首风格很独特的词。</a:t>
            </a:r>
            <a:r>
              <a:rPr lang="zh-CN" altLang="en-US" sz="280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+mn-ea"/>
              </a:rPr>
              <a:t>公元1130年春，李清照在海上航行 ，历尽风涛之险。词中写到的大海、乘船，都与这段真实生活的感受有关。</a:t>
            </a:r>
            <a:endParaRPr lang="zh-CN" altLang="en-US" sz="280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  <a:sym typeface="+mn-ea"/>
            </a:endParaRPr>
          </a:p>
          <a:p>
            <a:pPr marL="0" indent="72009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+mn-ea"/>
              </a:rPr>
              <a:t>全词打破了上片写景下片抒情或情景交错的惯常格局，以故事性情节为主干，以人神对话为内容，</a:t>
            </a:r>
            <a:r>
              <a:rPr lang="zh-CN" altLang="en-US" sz="2800" i="0" strike="noStrike" kern="1200" cap="none" spc="0" baseline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微软雅黑" panose="020B0503020204020204" charset="-122"/>
              </a:rPr>
              <a:t>用奇妙的浪漫主义设想、类似于梦游的方式，描写了梦中海天溟蒙的壮观景象以及和天神的问答对话</a:t>
            </a:r>
            <a:r>
              <a:rPr lang="zh-CN" altLang="en-US" sz="2800" b="0" i="0" strike="noStrike" kern="1200" cap="none" spc="0" baseline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微软雅黑" panose="020B0503020204020204" charset="-122"/>
              </a:rPr>
              <a:t>，</a:t>
            </a:r>
            <a:r>
              <a:rPr lang="zh-CN" altLang="en-US" sz="2800" b="0" i="0" strike="noStrike" kern="1200" cap="none" spc="0" baseline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隐晦地表达了对社会现实的不满和对理想境界的向往。作品</a:t>
            </a:r>
            <a:r>
              <a:rPr lang="zh-CN" altLang="en-US" sz="2800" b="0" i="0" u="none" strike="noStrike" kern="1200" cap="none" spc="0" baseline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用典巧妙，景象壮阔，气势磅礴，音调豪迈，充分显示了作者性情中豪放不羁的一面。</a:t>
            </a:r>
            <a:endParaRPr lang="zh-CN" altLang="en-US" sz="2800" b="0" i="0" u="none" strike="noStrike" kern="1200" cap="none" spc="0" baseline="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8086344" y="0"/>
            <a:ext cx="4105656" cy="361487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  <p:sp>
        <p:nvSpPr>
          <p:cNvPr id="29" name="矩形"/>
          <p:cNvSpPr/>
          <p:nvPr/>
        </p:nvSpPr>
        <p:spPr>
          <a:xfrm>
            <a:off x="2531110" y="1097915"/>
            <a:ext cx="8500745" cy="625602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0" i="0" u="none" strike="noStrike" kern="1200" cap="none" spc="0" baseline="0">
                <a:solidFill>
                  <a:srgbClr val="8062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渔家傲 </a:t>
            </a:r>
            <a:r>
              <a:rPr lang="en-US" altLang="zh-CN" sz="4000" b="0" i="0" u="none" strike="noStrike" kern="1200" cap="none" spc="0" baseline="0">
                <a:solidFill>
                  <a:srgbClr val="8062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· </a:t>
            </a:r>
            <a:r>
              <a:rPr lang="zh-CN" altLang="en-US" sz="4000" b="0" i="0" u="none" strike="noStrike" kern="1200" cap="none" spc="0" baseline="0">
                <a:solidFill>
                  <a:srgbClr val="8062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天接云涛连晓雾</a:t>
            </a:r>
            <a:endParaRPr lang="en-US" altLang="zh-CN" sz="4000" b="0" i="0" u="none" strike="noStrike" kern="1200" cap="none" spc="0" baseline="0">
              <a:solidFill>
                <a:srgbClr val="8062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0" i="0" u="none" strike="noStrike" kern="1200" cap="none" spc="0" baseline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【宋】李清照</a:t>
            </a:r>
            <a:endParaRPr lang="en-US" altLang="zh-CN" sz="3600" b="0" i="0" u="none" strike="noStrike" kern="1200" cap="none" spc="0" baseline="0">
              <a:solidFill>
                <a:srgbClr val="8062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400" b="1" i="0" u="none" strike="noStrike" kern="1200" cap="none" spc="0" baseline="0">
              <a:solidFill>
                <a:srgbClr val="8062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marL="0" indent="72009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天接云涛连晓雾，星河欲转千帆舞。仿佛梦魂归帝所。闻天语，殷勤问我归何处。</a:t>
            </a:r>
            <a:endParaRPr lang="en-US" altLang="zh-CN" sz="32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marL="0" indent="72009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我报路长嗟日暮，学诗谩有惊人句。九万里风鹏正举。风休住，蓬舟吹取三山去！</a:t>
            </a: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" descr="屏幕剪辑"/>
          <p:cNvPicPr>
            <a:picLocks noChangeAspect="1"/>
          </p:cNvPicPr>
          <p:nvPr/>
        </p:nvPicPr>
        <p:blipFill>
          <a:blip r:embed="rId2" cstate="print">
            <a:grayscl/>
          </a:blip>
          <a:srcRect r="29185"/>
          <a:stretch>
            <a:fillRect/>
          </a:stretch>
        </p:blipFill>
        <p:spPr>
          <a:xfrm>
            <a:off x="8086344" y="0"/>
            <a:ext cx="4105656" cy="361487"/>
          </a:xfrm>
          <a:prstGeom prst="rect">
            <a:avLst/>
          </a:prstGeom>
          <a:noFill/>
          <a:ln w="19050" cap="flat" cmpd="sng">
            <a:solidFill>
              <a:srgbClr val="757171"/>
            </a:solidFill>
            <a:prstDash val="solid"/>
            <a:round/>
          </a:ln>
        </p:spPr>
      </p:pic>
      <p:sp>
        <p:nvSpPr>
          <p:cNvPr id="33" name="矩形"/>
          <p:cNvSpPr/>
          <p:nvPr/>
        </p:nvSpPr>
        <p:spPr>
          <a:xfrm>
            <a:off x="1231900" y="920750"/>
            <a:ext cx="10459720" cy="452310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1" i="0" u="none" strike="noStrike" kern="1200" cap="none" spc="0" baseline="0">
                <a:solidFill>
                  <a:srgbClr val="8062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译 文</a:t>
            </a:r>
            <a:endParaRPr lang="en-US" altLang="zh-CN" sz="4000" b="1" i="0" u="none" strike="noStrike" kern="1200" cap="none" spc="0" baseline="0">
              <a:solidFill>
                <a:srgbClr val="8062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400" b="1" i="0" u="none" strike="noStrike" kern="1200" cap="none" spc="0" baseline="0">
              <a:solidFill>
                <a:srgbClr val="8062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marL="0" indent="72009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水天相接，晨雾迷蒙笼罩云涛。银河欲转，银河转动，像无数的船只在舞动风帆。梦魂仿佛又回到了天庭，天帝传话善意地相邀。殷勤地问道：你可有归宿之处？</a:t>
            </a:r>
            <a:endParaRPr lang="en-US" altLang="zh-CN" sz="32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marL="0" indent="72009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我回答天帝说：路途漫长又叹日暮时不早。学作诗，枉有妙句人称道，却是空无用。长空九万里，大鹏冲天飞正高。风啊！请千万别停息，将这一叶轻舟，载着我直送往蓬莱三仙岛。</a:t>
            </a: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"/>
          <p:cNvSpPr/>
          <p:nvPr/>
        </p:nvSpPr>
        <p:spPr>
          <a:xfrm>
            <a:off x="1059180" y="0"/>
            <a:ext cx="11194415" cy="71088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1" i="0" u="none" strike="noStrike" kern="1200" cap="none" spc="0" baseline="0">
                <a:solidFill>
                  <a:srgbClr val="8062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资源拓展</a:t>
            </a:r>
            <a:endParaRPr lang="en-US" altLang="zh-CN" sz="4400" b="1" i="0" u="none" strike="noStrike" kern="1200" cap="none" spc="0" baseline="0">
              <a:solidFill>
                <a:srgbClr val="8062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32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微软雅黑" panose="020B0503020204020204" charset="-122"/>
              </a:rPr>
              <a:t>1.诵读经典：《渔家傲·天接云涛连晓雾》李清照</a:t>
            </a: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https://www.bilibili.com/video/BV1w5411R7no/?spm_id_from=333.337.search-card.all.click&amp;vd_source=d0e3e14902aa9297226394af99238dc2</a:t>
            </a: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2.渔家傲 天接云涛连晓雾（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+mn-ea"/>
              </a:rPr>
              <a:t>唱</a:t>
            </a: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）</a:t>
            </a: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0" i="0" u="none" strike="noStrike" kern="1200" cap="none" spc="0"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https://www.bilibili.com/video/BV1qv4y197DQ/?spm_id_from=333.337.search-card.all.click&amp;vd_source=d0e3e14902aa9297226394af99238dc2</a:t>
            </a: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3200" b="0" i="0" u="none" strike="noStrike" kern="1200" cap="none" spc="0" baseline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b7383b9c-2f84-451c-8511-ebbcb94f6f16"/>
  <p:tag name="COMMONDATA" val="eyJoZGlkIjoiZGIxMzc5NTcwOTU2MDFjOTczM2FhOTJiMTQ3MjZhZTIifQ=="/>
</p:tagLst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0</TotalTime>
  <Words>869</Words>
  <Application>WPS 演示</Application>
  <PresentationFormat/>
  <Paragraphs>33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Times New Roman</vt:lpstr>
      <vt:lpstr>Calibri</vt:lpstr>
      <vt:lpstr>Calibri Light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李彩燕</cp:lastModifiedBy>
  <cp:revision>88</cp:revision>
  <dcterms:created xsi:type="dcterms:W3CDTF">2013-06-07T16:10:00Z</dcterms:created>
  <dcterms:modified xsi:type="dcterms:W3CDTF">2023-04-13T07:13:17Z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15323317B35947089FC35E67C2602BAE</vt:lpwstr>
  </property>
  <property fmtid="{D5CDD505-2E9C-101B-9397-08002B2CF9AE}" pid="3" name="KSOProductBuildVer">
    <vt:lpwstr>2052-11.1.0.14036</vt:lpwstr>
  </property>
</Properties>
</file>