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63" r:id="rId7"/>
    <p:sldId id="264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5162"/>
    <a:srgbClr val="011B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7" autoAdjust="0"/>
    <p:restoredTop sz="94660"/>
  </p:normalViewPr>
  <p:slideViewPr>
    <p:cSldViewPr snapToGrid="0">
      <p:cViewPr varScale="1">
        <p:scale>
          <a:sx n="90" d="100"/>
          <a:sy n="90" d="100"/>
        </p:scale>
        <p:origin x="568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9E0963-E9D5-4BBF-91F3-ADBDEA2CDC5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6649CA3-1844-4452-B8BE-4EF89572D20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649CA3-1844-4452-B8BE-4EF89572D2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649CA3-1844-4452-B8BE-4EF89572D2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649CA3-1844-4452-B8BE-4EF89572D2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649CA3-1844-4452-B8BE-4EF89572D2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6649CA3-1844-4452-B8BE-4EF89572D20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19C9-DA16-44A4-B059-B7A8D3F1DDF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C7B58-B05A-452E-850F-08FF0B28EE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19C9-DA16-44A4-B059-B7A8D3F1DDF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C7B58-B05A-452E-850F-08FF0B28EE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19C9-DA16-44A4-B059-B7A8D3F1DDF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C7B58-B05A-452E-850F-08FF0B28EE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19C9-DA16-44A4-B059-B7A8D3F1DDF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C7B58-B05A-452E-850F-08FF0B28EE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19C9-DA16-44A4-B059-B7A8D3F1DDF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C7B58-B05A-452E-850F-08FF0B28EE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19C9-DA16-44A4-B059-B7A8D3F1DDF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C7B58-B05A-452E-850F-08FF0B28EE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19C9-DA16-44A4-B059-B7A8D3F1DDF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C7B58-B05A-452E-850F-08FF0B28EE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19C9-DA16-44A4-B059-B7A8D3F1DDF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C7B58-B05A-452E-850F-08FF0B28EE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19C9-DA16-44A4-B059-B7A8D3F1DDF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C7B58-B05A-452E-850F-08FF0B28EE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19C9-DA16-44A4-B059-B7A8D3F1DDF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C7B58-B05A-452E-850F-08FF0B28EE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419C9-DA16-44A4-B059-B7A8D3F1DDF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C7B58-B05A-452E-850F-08FF0B28EE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1B6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7419C9-DA16-44A4-B059-B7A8D3F1DDF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0C7B58-B05A-452E-850F-08FF0B28EEA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tags" Target="../tags/tag1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jpe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tags" Target="../tags/tag2.xml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8537" y="-1317096"/>
            <a:ext cx="5143500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4285" y="1934844"/>
            <a:ext cx="10058400" cy="479214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8686" y="-67072"/>
            <a:ext cx="7296171" cy="50409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3220" y="320040"/>
            <a:ext cx="4698365" cy="2867660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510166" y="1460842"/>
            <a:ext cx="7536703" cy="3094731"/>
            <a:chOff x="510166" y="1308442"/>
            <a:chExt cx="7536703" cy="3094731"/>
          </a:xfrm>
        </p:grpSpPr>
        <p:sp>
          <p:nvSpPr>
            <p:cNvPr id="14" name="文本框 13"/>
            <p:cNvSpPr txBox="1"/>
            <p:nvPr/>
          </p:nvSpPr>
          <p:spPr>
            <a:xfrm>
              <a:off x="510166" y="2294740"/>
              <a:ext cx="7536703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6000" spc="600" dirty="0">
                  <a:ln w="6600">
                    <a:solidFill>
                      <a:schemeClr val="accent2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accent2"/>
                    </a:outerShdw>
                  </a:effectLst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rPr>
                <a:t>鹊桥仙</a:t>
              </a:r>
              <a:r>
                <a:rPr lang="en-US" altLang="zh-CN" sz="6000" spc="600" dirty="0">
                  <a:ln w="6600">
                    <a:solidFill>
                      <a:schemeClr val="accent2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accent2"/>
                    </a:outerShdw>
                  </a:effectLst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rPr>
                <a:t>·</a:t>
              </a:r>
              <a:r>
                <a:rPr lang="zh-CN" altLang="en-US" sz="6000" spc="600" dirty="0">
                  <a:ln w="6600">
                    <a:solidFill>
                      <a:schemeClr val="accent2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accent2"/>
                    </a:outerShdw>
                  </a:effectLst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rPr>
                <a:t>纤云弄巧</a:t>
              </a:r>
              <a:endParaRPr lang="zh-CN" altLang="en-US" sz="6000" spc="60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 flipH="1">
              <a:off x="3627455" y="1520081"/>
              <a:ext cx="651062" cy="6510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4846057" y="1308442"/>
              <a:ext cx="651062" cy="6510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矩形 19"/>
            <p:cNvSpPr/>
            <p:nvPr/>
          </p:nvSpPr>
          <p:spPr>
            <a:xfrm>
              <a:off x="1925242" y="3481153"/>
              <a:ext cx="3277694" cy="9220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</a:bodyPr>
            <a:lstStyle/>
            <a:p>
              <a:pPr indent="457200">
                <a:lnSpc>
                  <a:spcPct val="150000"/>
                </a:lnSpc>
              </a:pPr>
              <a:r>
                <a:rPr lang="zh-CN" altLang="en-US" sz="3600" b="1" spc="300" dirty="0">
                  <a:ln w="6600">
                    <a:solidFill>
                      <a:schemeClr val="accent2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accent2"/>
                    </a:outerShdw>
                  </a:effectLst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rPr>
                <a:t>宋代</a:t>
              </a:r>
              <a:r>
                <a:rPr lang="en-US" altLang="zh-CN" sz="3600" b="1" spc="300" dirty="0">
                  <a:ln w="6600">
                    <a:solidFill>
                      <a:schemeClr val="accent2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accent2"/>
                    </a:outerShdw>
                  </a:effectLst>
                  <a:latin typeface="Calibri" panose="020F0502020204030204" pitchFamily="34" charset="0"/>
                  <a:ea typeface="inpin heiti" panose="00000500000000000000" pitchFamily="2" charset="-122"/>
                  <a:cs typeface="Calibri" panose="020F0502020204030204" pitchFamily="34" charset="0"/>
                  <a:sym typeface="inpin heiti" panose="00000500000000000000" pitchFamily="2" charset="-122"/>
                </a:rPr>
                <a:t> </a:t>
              </a:r>
              <a:r>
                <a:rPr lang="zh-CN" altLang="en-US" sz="3600" b="1" spc="300" dirty="0">
                  <a:ln w="6600">
                    <a:solidFill>
                      <a:schemeClr val="accent2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accent2"/>
                    </a:outerShdw>
                  </a:effectLst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rPr>
                <a:t>秦观</a:t>
              </a:r>
              <a:endParaRPr lang="zh-CN" altLang="en-US" sz="3600" b="1" spc="30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</p:grpSp>
      <p:pic>
        <p:nvPicPr>
          <p:cNvPr id="3" name="图片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print"/>
          <a:stretch>
            <a:fillRect/>
          </a:stretch>
        </p:blipFill>
        <p:spPr>
          <a:xfrm>
            <a:off x="12700" y="0"/>
            <a:ext cx="5484495" cy="68897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222694" y="-1272363"/>
            <a:ext cx="8229600" cy="109728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624330" y="1427480"/>
            <a:ext cx="10057130" cy="1814830"/>
          </a:xfrm>
          <a:prstGeom prst="rect">
            <a:avLst/>
          </a:prstGeom>
          <a:noFill/>
          <a:ln w="19050"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2800" dirty="0">
                <a:solidFill>
                  <a:schemeClr val="bg1"/>
                </a:solidFill>
                <a:ea typeface="inpin heiti" panose="00000500000000000000" pitchFamily="2" charset="-122"/>
              </a:rPr>
              <a:t> </a:t>
            </a:r>
            <a:r>
              <a:rPr lang="zh-CN" altLang="en-US" sz="2800" b="1" dirty="0">
                <a:solidFill>
                  <a:schemeClr val="bg1"/>
                </a:solidFill>
                <a:ea typeface="inpin heiti" panose="00000500000000000000" pitchFamily="2" charset="-122"/>
              </a:rPr>
              <a:t>纤云弄巧，飞星传恨，银汉迢迢暗度。金风玉露一相逢，便胜却人间无数。</a:t>
            </a:r>
            <a:endParaRPr lang="en-US" altLang="zh-CN" sz="2800" b="1" dirty="0">
              <a:solidFill>
                <a:schemeClr val="bg1"/>
              </a:solidFill>
              <a:ea typeface="inpin heiti" panose="00000500000000000000" pitchFamily="2" charset="-122"/>
            </a:endParaRPr>
          </a:p>
          <a:p>
            <a:pPr indent="457200"/>
            <a:r>
              <a:rPr lang="zh-CN" altLang="en-US" sz="2800" b="1" dirty="0">
                <a:solidFill>
                  <a:schemeClr val="bg1"/>
                </a:solidFill>
                <a:ea typeface="inpin heiti" panose="00000500000000000000" pitchFamily="2" charset="-122"/>
              </a:rPr>
              <a:t> 柔情似水，佳期如梦，忍顾鹊桥归路。两情若是久长时，又岂在朝朝暮暮。</a:t>
            </a:r>
            <a:endParaRPr lang="zh-CN" altLang="en-US" sz="2800" b="1" dirty="0">
              <a:solidFill>
                <a:schemeClr val="bg1"/>
              </a:solidFill>
              <a:ea typeface="inpin heiti" panose="00000500000000000000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672840" y="351790"/>
            <a:ext cx="5470525" cy="76835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400" spc="60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鹊桥仙</a:t>
            </a:r>
            <a:r>
              <a:rPr lang="en-US" altLang="zh-CN" sz="4400" spc="60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·</a:t>
            </a:r>
            <a:r>
              <a:rPr lang="zh-CN" altLang="en-US" sz="4400" spc="60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纤云弄巧</a:t>
            </a:r>
            <a:endParaRPr lang="zh-CN" altLang="en-US" sz="4400" spc="60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91640" y="3419856"/>
            <a:ext cx="9990194" cy="3107690"/>
          </a:xfrm>
          <a:prstGeom prst="rect">
            <a:avLst/>
          </a:prstGeom>
          <a:noFill/>
          <a:ln w="19050"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2800" b="1" dirty="0">
                <a:solidFill>
                  <a:schemeClr val="bg1"/>
                </a:solidFill>
                <a:ea typeface="inpin heiti" panose="00000500000000000000" pitchFamily="2" charset="-122"/>
              </a:rPr>
              <a:t>译文：</a:t>
            </a:r>
            <a:endParaRPr lang="en-US" altLang="zh-CN" sz="2800" b="1" dirty="0">
              <a:solidFill>
                <a:schemeClr val="bg1"/>
              </a:solidFill>
              <a:ea typeface="inpin heiti" panose="00000500000000000000" pitchFamily="2" charset="-122"/>
            </a:endParaRPr>
          </a:p>
          <a:p>
            <a:pPr indent="457200"/>
            <a:r>
              <a:rPr lang="zh-CN" altLang="en-US" sz="2800" dirty="0">
                <a:solidFill>
                  <a:schemeClr val="bg1"/>
                </a:solidFill>
                <a:ea typeface="inpin heiti" panose="00000500000000000000" pitchFamily="2" charset="-122"/>
              </a:rPr>
              <a:t>  纤薄的云彩在天空中变幻多端，天上的流星传递着相思的愁怨，遥远无垠的银河今夜我悄悄渡过。在秋风白露的七夕相会，就胜过尘世间那些长相厮守却貌合神离的夫妻。</a:t>
            </a:r>
            <a:endParaRPr lang="zh-CN" altLang="en-US" sz="2800" dirty="0">
              <a:solidFill>
                <a:schemeClr val="bg1"/>
              </a:solidFill>
              <a:ea typeface="inpin heiti" panose="00000500000000000000" pitchFamily="2" charset="-122"/>
            </a:endParaRPr>
          </a:p>
          <a:p>
            <a:pPr indent="457200"/>
            <a:r>
              <a:rPr lang="zh-CN" altLang="en-US" sz="2800" dirty="0">
                <a:solidFill>
                  <a:schemeClr val="bg1"/>
                </a:solidFill>
                <a:ea typeface="inpin heiti" panose="00000500000000000000" pitchFamily="2" charset="-122"/>
              </a:rPr>
              <a:t>  缱绻的柔情像流水般绵绵不断，重逢的约会如梦影般缥缈虚幻，分别之时不忍去看那鹊桥路。只要两情至死不渝，又何必贪求卿卿我我的朝欢暮乐呢。</a:t>
            </a:r>
            <a:endParaRPr lang="zh-CN" altLang="en-US" sz="2800" dirty="0">
              <a:solidFill>
                <a:schemeClr val="bg1"/>
              </a:solidFill>
              <a:ea typeface="inpin heiti" panose="000005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40498" flipH="1">
            <a:off x="561609" y="267924"/>
            <a:ext cx="794795" cy="129570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438" flipH="1">
            <a:off x="182503" y="1449703"/>
            <a:ext cx="749780" cy="122231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932733" y="-1452156"/>
            <a:ext cx="8229600" cy="109728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8" t="896" r="39817" b="5792"/>
          <a:stretch>
            <a:fillRect/>
          </a:stretch>
        </p:blipFill>
        <p:spPr>
          <a:xfrm>
            <a:off x="143956" y="1112973"/>
            <a:ext cx="3326672" cy="3326672"/>
          </a:xfrm>
          <a:custGeom>
            <a:avLst/>
            <a:gdLst>
              <a:gd name="connsiteX0" fmla="*/ 1663336 w 3326672"/>
              <a:gd name="connsiteY0" fmla="*/ 0 h 3326672"/>
              <a:gd name="connsiteX1" fmla="*/ 3326672 w 3326672"/>
              <a:gd name="connsiteY1" fmla="*/ 1663336 h 3326672"/>
              <a:gd name="connsiteX2" fmla="*/ 1663336 w 3326672"/>
              <a:gd name="connsiteY2" fmla="*/ 3326672 h 3326672"/>
              <a:gd name="connsiteX3" fmla="*/ 0 w 3326672"/>
              <a:gd name="connsiteY3" fmla="*/ 1663336 h 3326672"/>
              <a:gd name="connsiteX4" fmla="*/ 1663336 w 3326672"/>
              <a:gd name="connsiteY4" fmla="*/ 0 h 3326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6672" h="3326672">
                <a:moveTo>
                  <a:pt x="1663336" y="0"/>
                </a:moveTo>
                <a:cubicBezTo>
                  <a:pt x="2581971" y="0"/>
                  <a:pt x="3326672" y="744701"/>
                  <a:pt x="3326672" y="1663336"/>
                </a:cubicBezTo>
                <a:cubicBezTo>
                  <a:pt x="3326672" y="2581971"/>
                  <a:pt x="2581971" y="3326672"/>
                  <a:pt x="1663336" y="3326672"/>
                </a:cubicBezTo>
                <a:cubicBezTo>
                  <a:pt x="744701" y="3326672"/>
                  <a:pt x="0" y="2581971"/>
                  <a:pt x="0" y="1663336"/>
                </a:cubicBezTo>
                <a:cubicBezTo>
                  <a:pt x="0" y="744701"/>
                  <a:pt x="744701" y="0"/>
                  <a:pt x="1663336" y="0"/>
                </a:cubicBezTo>
                <a:close/>
              </a:path>
            </a:pathLst>
          </a:custGeom>
          <a:ln>
            <a:solidFill>
              <a:schemeClr val="bg1"/>
            </a:solidFill>
          </a:ln>
        </p:spPr>
      </p:pic>
      <p:sp>
        <p:nvSpPr>
          <p:cNvPr id="2" name="文本框 1"/>
          <p:cNvSpPr txBox="1"/>
          <p:nvPr/>
        </p:nvSpPr>
        <p:spPr>
          <a:xfrm>
            <a:off x="3700780" y="1113155"/>
            <a:ext cx="8385175" cy="5262245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indent="457200"/>
            <a:r>
              <a:rPr lang="zh-CN" altLang="en-US" sz="2800" dirty="0">
                <a:solidFill>
                  <a:schemeClr val="bg1"/>
                </a:solidFill>
                <a:ea typeface="inpin heiti" panose="00000500000000000000" pitchFamily="2" charset="-122"/>
              </a:rPr>
              <a:t>  </a:t>
            </a:r>
            <a:r>
              <a:rPr lang="en-US" altLang="zh-CN" sz="2800" dirty="0">
                <a:solidFill>
                  <a:schemeClr val="bg1"/>
                </a:solidFill>
                <a:ea typeface="inpin heiti" panose="00000500000000000000" pitchFamily="2" charset="-122"/>
              </a:rPr>
              <a:t>《</a:t>
            </a:r>
            <a:r>
              <a:rPr lang="zh-CN" altLang="en-US" sz="2800" dirty="0">
                <a:solidFill>
                  <a:schemeClr val="bg1"/>
                </a:solidFill>
                <a:ea typeface="inpin heiti" panose="00000500000000000000" pitchFamily="2" charset="-122"/>
              </a:rPr>
              <a:t>鹊桥仙</a:t>
            </a:r>
            <a:r>
              <a:rPr lang="en-US" altLang="zh-CN" sz="2800" dirty="0">
                <a:solidFill>
                  <a:schemeClr val="bg1"/>
                </a:solidFill>
                <a:ea typeface="inpin heiti" panose="00000500000000000000" pitchFamily="2" charset="-122"/>
              </a:rPr>
              <a:t>》</a:t>
            </a:r>
            <a:r>
              <a:rPr lang="zh-CN" altLang="en-US" sz="2800" dirty="0">
                <a:solidFill>
                  <a:schemeClr val="bg1"/>
                </a:solidFill>
                <a:ea typeface="inpin heiti" panose="00000500000000000000" pitchFamily="2" charset="-122"/>
              </a:rPr>
              <a:t>（纤云弄巧）是一首咏七夕的节序词，为宋代词人秦观所作，借牛郎织女悲欢离合的故事，歌颂坚贞诚挚的爱情，表达自己的爱情观。</a:t>
            </a:r>
            <a:endParaRPr lang="en-US" altLang="zh-CN" sz="2800" dirty="0">
              <a:solidFill>
                <a:schemeClr val="bg1"/>
              </a:solidFill>
              <a:ea typeface="inpin heiti" panose="00000500000000000000" pitchFamily="2" charset="-122"/>
            </a:endParaRPr>
          </a:p>
          <a:p>
            <a:pPr indent="457200"/>
            <a:r>
              <a:rPr lang="en-US" altLang="zh-CN" sz="2800" dirty="0">
                <a:solidFill>
                  <a:schemeClr val="bg1"/>
                </a:solidFill>
                <a:ea typeface="inpin heiti" panose="00000500000000000000" pitchFamily="2" charset="-122"/>
              </a:rPr>
              <a:t>  借牛郎织女的故事，以超人间的方式表现人间的悲欢离合，古已有之，如《古诗十九首·迢迢牵牛星》，曹丕的《燕歌行》，李商隐的《辛未七夕》等等。宋代的欧阳修、张先、柳永、苏轼等人也曾吟咏这一题材，虽然遣辞造句各异，却都因袭了“欢娱苦短”的传统主题，格调哀婉、凄楚。相形之下，秦观此词堪称独出机杼，立意高远。 </a:t>
            </a:r>
            <a:endParaRPr lang="en-US" altLang="zh-CN" sz="2800" dirty="0">
              <a:solidFill>
                <a:schemeClr val="bg1"/>
              </a:solidFill>
              <a:ea typeface="inpin heiti" panose="00000500000000000000" pitchFamily="2" charset="-122"/>
            </a:endParaRPr>
          </a:p>
          <a:p>
            <a:pPr indent="457200"/>
            <a:r>
              <a:rPr lang="en-US" altLang="zh-CN" sz="2800" dirty="0">
                <a:solidFill>
                  <a:schemeClr val="bg1"/>
                </a:solidFill>
                <a:ea typeface="inpin heiti" panose="00000500000000000000" pitchFamily="2" charset="-122"/>
              </a:rPr>
              <a:t>  </a:t>
            </a:r>
            <a:r>
              <a:rPr lang="zh-CN" altLang="en-US" sz="2800" dirty="0">
                <a:solidFill>
                  <a:schemeClr val="bg1"/>
                </a:solidFill>
                <a:ea typeface="inpin heiti" panose="00000500000000000000" pitchFamily="2" charset="-122"/>
              </a:rPr>
              <a:t>这首词将抒情、写景、议论融为一体。意境新颖，设想奇巧，写得自然流畅而又婉约，余味隽永。</a:t>
            </a:r>
            <a:endParaRPr lang="zh-CN" altLang="en-US" sz="2800" dirty="0">
              <a:solidFill>
                <a:schemeClr val="bg1"/>
              </a:solidFill>
              <a:ea typeface="inpin heiti" panose="000005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902200" y="345471"/>
            <a:ext cx="5527099" cy="706755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400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简介</a:t>
            </a:r>
            <a:endParaRPr lang="zh-CN" altLang="en-US" sz="400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-308158" y="-1029939"/>
            <a:ext cx="8229600" cy="10972800"/>
          </a:xfrm>
          <a:prstGeom prst="rect">
            <a:avLst/>
          </a:prstGeom>
        </p:spPr>
      </p:pic>
      <p:sp>
        <p:nvSpPr>
          <p:cNvPr id="4" name="Content Placeholder 2"/>
          <p:cNvSpPr txBox="1"/>
          <p:nvPr/>
        </p:nvSpPr>
        <p:spPr>
          <a:xfrm>
            <a:off x="3522980" y="3145155"/>
            <a:ext cx="8585200" cy="1522730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450340" fontAlgn="auto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l"/>
            </a:pPr>
            <a:r>
              <a:rPr lang="en-US" altLang="zh-CN" sz="2800" spc="300">
                <a:solidFill>
                  <a:schemeClr val="bg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2.汪明荃、罗家英 - 鹊桥仙 - 经典咏流传</a:t>
            </a:r>
            <a:endParaRPr lang="en-US" altLang="zh-CN" sz="2800" spc="300">
              <a:solidFill>
                <a:schemeClr val="bg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marL="0" indent="0" defTabSz="145034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2800" spc="300" noProof="1">
                <a:solidFill>
                  <a:schemeClr val="bg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https://www.bilibili.com/video/BV1Af4y1X72V/?p=2&amp;spm_id_from=pageDriver&amp;vd_source=d0e3e14902aa9297226394af99238dc2</a:t>
            </a:r>
            <a:endParaRPr lang="en-US" altLang="zh-CN" sz="2800" spc="300" noProof="1">
              <a:solidFill>
                <a:schemeClr val="bg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defTabSz="1450340">
              <a:lnSpc>
                <a:spcPct val="200000"/>
              </a:lnSpc>
              <a:spcBef>
                <a:spcPts val="0"/>
              </a:spcBef>
              <a:buFont typeface="Wingdings" panose="05000000000000000000" pitchFamily="2" charset="2"/>
              <a:buChar char="l"/>
            </a:pPr>
            <a:endParaRPr lang="en-US" altLang="zh-CN" sz="2800" spc="300" noProof="1">
              <a:solidFill>
                <a:schemeClr val="bg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5" name="Content Placeholder 2"/>
          <p:cNvSpPr txBox="1"/>
          <p:nvPr/>
        </p:nvSpPr>
        <p:spPr>
          <a:xfrm>
            <a:off x="3330575" y="565785"/>
            <a:ext cx="8777605" cy="2184400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450340" fontAlgn="auto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l"/>
            </a:pPr>
            <a:r>
              <a:rPr lang="en-US" altLang="zh-CN" sz="2800" spc="300" dirty="0">
                <a:solidFill>
                  <a:schemeClr val="bg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1.《</a:t>
            </a:r>
            <a:r>
              <a:rPr lang="zh-CN" altLang="en-US" sz="2800" spc="300" dirty="0">
                <a:solidFill>
                  <a:schemeClr val="bg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鹊桥仙</a:t>
            </a:r>
            <a:r>
              <a:rPr lang="en-US" altLang="zh-CN" sz="2800" spc="300" dirty="0">
                <a:solidFill>
                  <a:schemeClr val="bg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》</a:t>
            </a:r>
            <a:r>
              <a:rPr lang="zh-CN" altLang="en-US" sz="2800" spc="300" dirty="0">
                <a:solidFill>
                  <a:schemeClr val="bg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（秦观）诗歌朗诵</a:t>
            </a:r>
            <a:r>
              <a:rPr lang="en-US" altLang="zh-CN" sz="2800" spc="300" noProof="1">
                <a:solidFill>
                  <a:schemeClr val="bg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https://www.bilibili.com/video/BV1QW411N7sJ/?spm_id_from=333.337.search-card.all.click&amp;vd_source=d0e3e14902aa9297226394af99238dc2</a:t>
            </a:r>
            <a:endParaRPr lang="en-US" altLang="zh-CN" sz="2800" spc="300" noProof="1">
              <a:solidFill>
                <a:schemeClr val="bg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sp>
        <p:nvSpPr>
          <p:cNvPr id="6" name="Content Placeholder 2"/>
          <p:cNvSpPr txBox="1"/>
          <p:nvPr/>
        </p:nvSpPr>
        <p:spPr>
          <a:xfrm>
            <a:off x="3586480" y="5196205"/>
            <a:ext cx="8052435" cy="1522730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450340" fontAlgn="auto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l"/>
            </a:pPr>
            <a:r>
              <a:rPr lang="en-US" altLang="zh-CN" sz="2800" spc="300" dirty="0">
                <a:solidFill>
                  <a:schemeClr val="bg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3.</a:t>
            </a:r>
            <a:r>
              <a:rPr lang="zh-CN" altLang="en-US" sz="2800" spc="300" dirty="0">
                <a:solidFill>
                  <a:schemeClr val="bg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品读</a:t>
            </a:r>
            <a:r>
              <a:rPr lang="en-US" altLang="zh-CN" sz="2800" spc="300" dirty="0">
                <a:solidFill>
                  <a:schemeClr val="bg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《</a:t>
            </a:r>
            <a:r>
              <a:rPr lang="zh-CN" altLang="en-US" sz="2800" spc="300" dirty="0">
                <a:solidFill>
                  <a:schemeClr val="bg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鹊桥仙</a:t>
            </a:r>
            <a:r>
              <a:rPr lang="en-US" altLang="zh-CN" sz="2800" spc="300" dirty="0">
                <a:solidFill>
                  <a:schemeClr val="bg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》</a:t>
            </a:r>
            <a:r>
              <a:rPr lang="zh-CN" altLang="en-US" sz="2800" spc="300" dirty="0">
                <a:solidFill>
                  <a:schemeClr val="bg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北宋</a:t>
            </a:r>
            <a:r>
              <a:rPr lang="en-US" altLang="zh-CN" sz="2800" spc="300" dirty="0">
                <a:solidFill>
                  <a:schemeClr val="bg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.</a:t>
            </a:r>
            <a:r>
              <a:rPr lang="zh-CN" altLang="en-US" sz="2800" spc="300" dirty="0">
                <a:solidFill>
                  <a:schemeClr val="bg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秦观</a:t>
            </a:r>
            <a:endParaRPr lang="en-US" altLang="zh-CN" sz="2800" spc="300" dirty="0">
              <a:solidFill>
                <a:schemeClr val="bg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  <a:p>
            <a:pPr marL="0" indent="0" defTabSz="1450340" fontAlgn="auto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2800" spc="300" noProof="1">
                <a:solidFill>
                  <a:schemeClr val="bg1"/>
                </a:solidFill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http://www.iqiyi.com/w_19rsnxl6kt.html</a:t>
            </a:r>
            <a:endParaRPr lang="en-US" altLang="zh-CN" sz="2800" spc="300" noProof="1">
              <a:solidFill>
                <a:schemeClr val="bg1"/>
              </a:solidFill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763576" y="2307058"/>
            <a:ext cx="738910" cy="120459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9052" y="1486593"/>
            <a:ext cx="832259" cy="1356776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-1105510" y="280817"/>
            <a:ext cx="5527099" cy="768350"/>
          </a:xfrm>
          <a:prstGeom prst="rect">
            <a:avLst/>
          </a:prstGeom>
          <a:noFill/>
        </p:spPr>
        <p:txBody>
          <a:bodyPr vert="horz"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440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rPr>
              <a:t>资源拓展</a:t>
            </a:r>
            <a:endParaRPr lang="zh-CN" altLang="en-US" sz="440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inpin heiti" panose="00000500000000000000" pitchFamily="2" charset="-122"/>
              <a:ea typeface="inpin heiti" panose="00000500000000000000" pitchFamily="2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8566" y="-1257857"/>
            <a:ext cx="5143500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8904" y="1934844"/>
            <a:ext cx="10058400" cy="4792147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8686" y="-67072"/>
            <a:ext cx="7296171" cy="50409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0965" y="560705"/>
            <a:ext cx="4471035" cy="2729230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510166" y="1460842"/>
            <a:ext cx="7536703" cy="2431558"/>
            <a:chOff x="510166" y="1308442"/>
            <a:chExt cx="7536703" cy="2431558"/>
          </a:xfrm>
        </p:grpSpPr>
        <p:sp>
          <p:nvSpPr>
            <p:cNvPr id="14" name="文本框 13"/>
            <p:cNvSpPr txBox="1"/>
            <p:nvPr/>
          </p:nvSpPr>
          <p:spPr>
            <a:xfrm>
              <a:off x="510166" y="2294740"/>
              <a:ext cx="7536703" cy="144526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r>
                <a:rPr lang="zh-CN" altLang="en-US" sz="4400" b="1" spc="600" dirty="0">
                  <a:ln w="6600">
                    <a:solidFill>
                      <a:schemeClr val="accent2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accent2"/>
                    </a:outerShdw>
                  </a:effectLst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rPr>
                <a:t>诵读中华经典诗文   </a:t>
              </a:r>
              <a:endParaRPr lang="zh-CN" altLang="en-US" sz="4400" b="1" spc="60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  <a:p>
              <a:r>
                <a:rPr lang="zh-CN" altLang="en-US" sz="4400" b="1" spc="600" dirty="0">
                  <a:ln w="6600">
                    <a:solidFill>
                      <a:schemeClr val="accent2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dist="38100" dir="2700000" algn="tl" rotWithShape="0">
                      <a:schemeClr val="accent2"/>
                    </a:outerShdw>
                  </a:effectLst>
                  <a:latin typeface="inpin heiti" panose="00000500000000000000" pitchFamily="2" charset="-122"/>
                  <a:ea typeface="inpin heiti" panose="00000500000000000000" pitchFamily="2" charset="-122"/>
                  <a:sym typeface="inpin heiti" panose="00000500000000000000" pitchFamily="2" charset="-122"/>
                </a:rPr>
                <a:t>    增强民族文化自信</a:t>
              </a:r>
              <a:endParaRPr lang="zh-CN" altLang="en-US" sz="4400" b="1" spc="60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inpin heiti" panose="00000500000000000000" pitchFamily="2" charset="-122"/>
                <a:ea typeface="inpin heiti" panose="00000500000000000000" pitchFamily="2" charset="-122"/>
                <a:sym typeface="inpin heiti" panose="00000500000000000000" pitchFamily="2" charset="-122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 flipH="1">
              <a:off x="3627455" y="1520081"/>
              <a:ext cx="651062" cy="6510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 flipH="1">
              <a:off x="4846057" y="1308442"/>
              <a:ext cx="651062" cy="65106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图片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print"/>
          <a:stretch>
            <a:fillRect/>
          </a:stretch>
        </p:blipFill>
        <p:spPr>
          <a:xfrm>
            <a:off x="12700" y="0"/>
            <a:ext cx="5484495" cy="68897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ISPRING_PRESENTATION_TITLE" val="0817"/>
  <p:tag name="ISPRING_SCORM_RATE_SLIDES" val="0"/>
  <p:tag name="ISPRING_SCORM_RATE_QUIZZES" val="0"/>
  <p:tag name="ISPRING_SCORM_PASSING_SCORE" val="0.000000"/>
  <p:tag name="ISPRING_ULTRA_SCORM_COURSE_ID" val="DA3BE1D7-B320-446C-8194-31D3D8AA0C5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内容列表"/>
  <p:tag name="ISPRINGCLOUDFOLDERID" val="0"/>
  <p:tag name="ISPRINGCLOUDFOLDERPATH" val="资源库"/>
  <p:tag name="ISPRING_OUTPUT_FOLDER" val="G:\第八批已完成作品\295091"/>
  <p:tag name="ISPRING_FIRST_PUBLISH" val="1"/>
  <p:tag name="KSO_WPP_MARK_KEY" val="2d015c8f-fd5e-4f22-82e2-1ff9403e998b"/>
  <p:tag name="COMMONDATA" val="eyJoZGlkIjoiZGIxMzc5NTcwOTU2MDFjOTczM2FhOTJiMTQ3MjZhZTI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862</Words>
  <Application>WPS 演示</Application>
  <PresentationFormat>宽屏</PresentationFormat>
  <Paragraphs>33</Paragraphs>
  <Slides>5</Slides>
  <Notes>5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inpin heiti</vt:lpstr>
      <vt:lpstr>Calibri</vt:lpstr>
      <vt:lpstr>微软雅黑</vt:lpstr>
      <vt:lpstr>等线 Light</vt:lpstr>
      <vt:lpstr>等线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0817</dc:title>
  <dc:creator>龙时富</dc:creator>
  <cp:lastModifiedBy>李彩燕</cp:lastModifiedBy>
  <cp:revision>43</cp:revision>
  <dcterms:created xsi:type="dcterms:W3CDTF">2017-08-17T08:03:00Z</dcterms:created>
  <dcterms:modified xsi:type="dcterms:W3CDTF">2023-04-01T05:42:17Z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9338A3105D314D158DA0F82C31D8B393</vt:lpwstr>
  </property>
  <property fmtid="{D5CDD505-2E9C-101B-9397-08002B2CF9AE}" pid="3" name="KSOProductBuildVer">
    <vt:lpwstr>2052-11.1.0.13703</vt:lpwstr>
  </property>
</Properties>
</file>